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71" r:id="rId1"/>
  </p:sldMasterIdLst>
  <p:notesMasterIdLst>
    <p:notesMasterId r:id="rId22"/>
  </p:notesMasterIdLst>
  <p:handoutMasterIdLst>
    <p:handoutMasterId r:id="rId23"/>
  </p:handoutMasterIdLst>
  <p:sldIdLst>
    <p:sldId id="256" r:id="rId2"/>
    <p:sldId id="293" r:id="rId3"/>
    <p:sldId id="273" r:id="rId4"/>
    <p:sldId id="266" r:id="rId5"/>
    <p:sldId id="267" r:id="rId6"/>
    <p:sldId id="265" r:id="rId7"/>
    <p:sldId id="270" r:id="rId8"/>
    <p:sldId id="269" r:id="rId9"/>
    <p:sldId id="277" r:id="rId10"/>
    <p:sldId id="283" r:id="rId11"/>
    <p:sldId id="272" r:id="rId12"/>
    <p:sldId id="285" r:id="rId13"/>
    <p:sldId id="274" r:id="rId14"/>
    <p:sldId id="275" r:id="rId15"/>
    <p:sldId id="292" r:id="rId16"/>
    <p:sldId id="276" r:id="rId17"/>
    <p:sldId id="291" r:id="rId18"/>
    <p:sldId id="287" r:id="rId19"/>
    <p:sldId id="289" r:id="rId20"/>
    <p:sldId id="264" r:id="rId2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754" autoAdjust="0"/>
    <p:restoredTop sz="91186" autoAdjust="0"/>
  </p:normalViewPr>
  <p:slideViewPr>
    <p:cSldViewPr>
      <p:cViewPr varScale="1">
        <p:scale>
          <a:sx n="34" d="100"/>
          <a:sy n="34" d="100"/>
        </p:scale>
        <p:origin x="534" y="21"/>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 Id="rId30"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cs typeface="+mn-cs"/>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atin typeface="Arial" charset="0"/>
                <a:cs typeface="+mn-cs"/>
              </a:defRPr>
            </a:lvl1pPr>
          </a:lstStyle>
          <a:p>
            <a:pPr>
              <a:defRPr/>
            </a:pPr>
            <a:fld id="{4C33CFB3-85A1-4B36-97F8-19A421EE5BDE}" type="datetimeFigureOut">
              <a:rPr lang="en-US"/>
              <a:pPr>
                <a:defRPr/>
              </a:pPr>
              <a:t>4/24/2019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atin typeface="Arial" charset="0"/>
                <a:cs typeface="+mn-cs"/>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0F6019BE-DA7B-4656-B481-0476B2FB392F}" type="slidenum">
              <a:rPr lang="en-US" altLang="en-US"/>
              <a:pPr/>
              <a:t>‹#›</a:t>
            </a:fld>
            <a:endParaRPr lang="en-US" altLang="en-US"/>
          </a:p>
        </p:txBody>
      </p:sp>
    </p:spTree>
    <p:extLst>
      <p:ext uri="{BB962C8B-B14F-4D97-AF65-F5344CB8AC3E}">
        <p14:creationId xmlns:p14="http://schemas.microsoft.com/office/powerpoint/2010/main" val="14931903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charset="0"/>
                <a:cs typeface="+mn-cs"/>
              </a:defRPr>
            </a:lvl1pPr>
          </a:lstStyle>
          <a:p>
            <a:pPr>
              <a:defRPr/>
            </a:pPr>
            <a:fld id="{5FB69DE9-1E69-4F8F-93EA-454DBC3E3F13}" type="datetimeFigureOut">
              <a:rPr lang="en-US"/>
              <a:pPr>
                <a:defRPr/>
              </a:pPr>
              <a:t>4/24/2019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63229096-1CD5-4A18-9FBF-B96A510E75E3}" type="slidenum">
              <a:rPr lang="en-US" altLang="en-US"/>
              <a:pPr/>
              <a:t>‹#›</a:t>
            </a:fld>
            <a:endParaRPr lang="en-US" altLang="en-US"/>
          </a:p>
        </p:txBody>
      </p:sp>
    </p:spTree>
    <p:extLst>
      <p:ext uri="{BB962C8B-B14F-4D97-AF65-F5344CB8AC3E}">
        <p14:creationId xmlns:p14="http://schemas.microsoft.com/office/powerpoint/2010/main" val="328781038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3229096-1CD5-4A18-9FBF-B96A510E75E3}" type="slidenum">
              <a:rPr lang="en-US" altLang="en-US" smtClean="0"/>
              <a:pPr/>
              <a:t>2</a:t>
            </a:fld>
            <a:endParaRPr lang="en-US" altLang="en-US"/>
          </a:p>
        </p:txBody>
      </p:sp>
    </p:spTree>
    <p:extLst>
      <p:ext uri="{BB962C8B-B14F-4D97-AF65-F5344CB8AC3E}">
        <p14:creationId xmlns:p14="http://schemas.microsoft.com/office/powerpoint/2010/main" val="8516835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4580"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1F14E7C6-4E93-4CEB-98FB-0A847188C0BE}" type="slidenum">
              <a:rPr lang="en-US" altLang="en-US"/>
              <a:pPr eaLnBrk="1" hangingPunct="1"/>
              <a:t>13</a:t>
            </a:fld>
            <a:endParaRPr lang="en-US" altLang="en-US"/>
          </a:p>
        </p:txBody>
      </p:sp>
    </p:spTree>
    <p:extLst>
      <p:ext uri="{BB962C8B-B14F-4D97-AF65-F5344CB8AC3E}">
        <p14:creationId xmlns:p14="http://schemas.microsoft.com/office/powerpoint/2010/main" val="19883510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92C59B15-696E-43CD-9C02-9489C799B40B}" type="slidenum">
              <a:rPr lang="en-US" altLang="en-US" smtClean="0"/>
              <a:pPr/>
              <a:t>‹#›</a:t>
            </a:fld>
            <a:endParaRPr lang="en-US" altLang="en-US"/>
          </a:p>
        </p:txBody>
      </p:sp>
    </p:spTree>
    <p:extLst>
      <p:ext uri="{BB962C8B-B14F-4D97-AF65-F5344CB8AC3E}">
        <p14:creationId xmlns:p14="http://schemas.microsoft.com/office/powerpoint/2010/main" val="10233502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6F8C84EF-D49F-4FA1-921E-E0AD6551214C}" type="slidenum">
              <a:rPr lang="en-US" altLang="en-US" smtClean="0"/>
              <a:pPr/>
              <a:t>‹#›</a:t>
            </a:fld>
            <a:endParaRPr lang="en-US" altLang="en-US"/>
          </a:p>
        </p:txBody>
      </p:sp>
    </p:spTree>
    <p:extLst>
      <p:ext uri="{BB962C8B-B14F-4D97-AF65-F5344CB8AC3E}">
        <p14:creationId xmlns:p14="http://schemas.microsoft.com/office/powerpoint/2010/main" val="20444655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F7CCD952-5C16-4704-8983-7405DCC0658D}" type="slidenum">
              <a:rPr lang="en-US" altLang="en-US" smtClean="0"/>
              <a:pPr/>
              <a:t>‹#›</a:t>
            </a:fld>
            <a:endParaRPr lang="en-US" altLang="en-US"/>
          </a:p>
        </p:txBody>
      </p:sp>
    </p:spTree>
    <p:extLst>
      <p:ext uri="{BB962C8B-B14F-4D97-AF65-F5344CB8AC3E}">
        <p14:creationId xmlns:p14="http://schemas.microsoft.com/office/powerpoint/2010/main" val="40892399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08C900B9-93C5-4B90-B92C-FBB537085067}" type="slidenum">
              <a:rPr lang="en-US" altLang="en-US" smtClean="0"/>
              <a:pPr/>
              <a:t>‹#›</a:t>
            </a:fld>
            <a:endParaRPr lang="en-US" altLang="en-US"/>
          </a:p>
        </p:txBody>
      </p:sp>
    </p:spTree>
    <p:extLst>
      <p:ext uri="{BB962C8B-B14F-4D97-AF65-F5344CB8AC3E}">
        <p14:creationId xmlns:p14="http://schemas.microsoft.com/office/powerpoint/2010/main" val="16425753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8E820073-93B7-4ED2-8973-6BA3C6AC90B0}" type="slidenum">
              <a:rPr lang="en-US" altLang="en-US" smtClean="0"/>
              <a:pPr/>
              <a:t>‹#›</a:t>
            </a:fld>
            <a:endParaRPr lang="en-US" altLang="en-US"/>
          </a:p>
        </p:txBody>
      </p:sp>
    </p:spTree>
    <p:extLst>
      <p:ext uri="{BB962C8B-B14F-4D97-AF65-F5344CB8AC3E}">
        <p14:creationId xmlns:p14="http://schemas.microsoft.com/office/powerpoint/2010/main" val="31712374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113E56CE-9D31-4B06-BD0B-59C45A3AFBAA}" type="slidenum">
              <a:rPr lang="en-US" altLang="en-US" smtClean="0"/>
              <a:pPr/>
              <a:t>‹#›</a:t>
            </a:fld>
            <a:endParaRPr lang="en-US" altLang="en-US"/>
          </a:p>
        </p:txBody>
      </p:sp>
    </p:spTree>
    <p:extLst>
      <p:ext uri="{BB962C8B-B14F-4D97-AF65-F5344CB8AC3E}">
        <p14:creationId xmlns:p14="http://schemas.microsoft.com/office/powerpoint/2010/main" val="20459695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fld id="{7F582AEF-76C1-4185-8141-154B102547E1}" type="slidenum">
              <a:rPr lang="en-US" altLang="en-US" smtClean="0"/>
              <a:pPr/>
              <a:t>‹#›</a:t>
            </a:fld>
            <a:endParaRPr lang="en-US" altLang="en-US"/>
          </a:p>
        </p:txBody>
      </p:sp>
    </p:spTree>
    <p:extLst>
      <p:ext uri="{BB962C8B-B14F-4D97-AF65-F5344CB8AC3E}">
        <p14:creationId xmlns:p14="http://schemas.microsoft.com/office/powerpoint/2010/main" val="11583813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fld id="{BA9A21C6-3C84-4B84-804A-FD498400FC52}" type="slidenum">
              <a:rPr lang="en-US" altLang="en-US" smtClean="0"/>
              <a:pPr/>
              <a:t>‹#›</a:t>
            </a:fld>
            <a:endParaRPr lang="en-US" altLang="en-US"/>
          </a:p>
        </p:txBody>
      </p:sp>
    </p:spTree>
    <p:extLst>
      <p:ext uri="{BB962C8B-B14F-4D97-AF65-F5344CB8AC3E}">
        <p14:creationId xmlns:p14="http://schemas.microsoft.com/office/powerpoint/2010/main" val="21801397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fld id="{AB9D3618-BF40-4D0B-8DDB-A896A07A6492}" type="slidenum">
              <a:rPr lang="en-US" altLang="en-US" smtClean="0"/>
              <a:pPr/>
              <a:t>‹#›</a:t>
            </a:fld>
            <a:endParaRPr lang="en-US" altLang="en-US"/>
          </a:p>
        </p:txBody>
      </p:sp>
    </p:spTree>
    <p:extLst>
      <p:ext uri="{BB962C8B-B14F-4D97-AF65-F5344CB8AC3E}">
        <p14:creationId xmlns:p14="http://schemas.microsoft.com/office/powerpoint/2010/main" val="8134949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2793E750-9E17-48AA-9C33-AEA138F1FC92}" type="slidenum">
              <a:rPr lang="en-US" altLang="en-US" smtClean="0"/>
              <a:pPr/>
              <a:t>‹#›</a:t>
            </a:fld>
            <a:endParaRPr lang="en-US" altLang="en-US"/>
          </a:p>
        </p:txBody>
      </p:sp>
    </p:spTree>
    <p:extLst>
      <p:ext uri="{BB962C8B-B14F-4D97-AF65-F5344CB8AC3E}">
        <p14:creationId xmlns:p14="http://schemas.microsoft.com/office/powerpoint/2010/main" val="31350402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0B79C4-8584-4822-B6D2-540DDA413FFB}" type="slidenum">
              <a:rPr lang="en-US" altLang="en-US" smtClean="0"/>
              <a:pPr/>
              <a:t>‹#›</a:t>
            </a:fld>
            <a:endParaRPr lang="en-US" altLang="en-US"/>
          </a:p>
        </p:txBody>
      </p:sp>
    </p:spTree>
    <p:extLst>
      <p:ext uri="{BB962C8B-B14F-4D97-AF65-F5344CB8AC3E}">
        <p14:creationId xmlns:p14="http://schemas.microsoft.com/office/powerpoint/2010/main" val="16806079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F17FFE-722B-4B12-8877-B849B912DA60}" type="slidenum">
              <a:rPr lang="en-US" altLang="en-US" smtClean="0"/>
              <a:pPr/>
              <a:t>‹#›</a:t>
            </a:fld>
            <a:endParaRPr lang="en-US" altLang="en-US"/>
          </a:p>
        </p:txBody>
      </p:sp>
    </p:spTree>
    <p:extLst>
      <p:ext uri="{BB962C8B-B14F-4D97-AF65-F5344CB8AC3E}">
        <p14:creationId xmlns:p14="http://schemas.microsoft.com/office/powerpoint/2010/main" val="1131018510"/>
      </p:ext>
    </p:extLst>
  </p:cSld>
  <p:clrMap bg1="lt1" tx1="dk1" bg2="lt2" tx2="dk2" accent1="accent1" accent2="accent2" accent3="accent3" accent4="accent4" accent5="accent5" accent6="accent6" hlink="hlink" folHlink="folHlink"/>
  <p:sldLayoutIdLst>
    <p:sldLayoutId id="2147483972" r:id="rId1"/>
    <p:sldLayoutId id="2147483973" r:id="rId2"/>
    <p:sldLayoutId id="2147483974" r:id="rId3"/>
    <p:sldLayoutId id="2147483975" r:id="rId4"/>
    <p:sldLayoutId id="2147483976" r:id="rId5"/>
    <p:sldLayoutId id="2147483977" r:id="rId6"/>
    <p:sldLayoutId id="2147483978" r:id="rId7"/>
    <p:sldLayoutId id="2147483979" r:id="rId8"/>
    <p:sldLayoutId id="2147483980" r:id="rId9"/>
    <p:sldLayoutId id="2147483981" r:id="rId10"/>
    <p:sldLayoutId id="214748398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hyperlink" Target="http://www.pearlk12.com/" TargetMode="External"/><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hyperlink" Target="http://www.mdek12.org/"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j040884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a:xfrm>
            <a:off x="0" y="0"/>
            <a:ext cx="9144000" cy="6858000"/>
          </a:xfrm>
          <a:prstGeom prst="rect">
            <a:avLst/>
          </a:prstGeom>
        </p:spPr>
      </p:pic>
      <p:sp>
        <p:nvSpPr>
          <p:cNvPr id="2055" name="Text Box 7"/>
          <p:cNvSpPr txBox="1">
            <a:spLocks noChangeArrowheads="1"/>
          </p:cNvSpPr>
          <p:nvPr/>
        </p:nvSpPr>
        <p:spPr bwMode="auto">
          <a:xfrm>
            <a:off x="4876800" y="609600"/>
            <a:ext cx="4148700" cy="1815882"/>
          </a:xfrm>
          <a:prstGeom prst="rect">
            <a:avLst/>
          </a:prstGeom>
          <a:noFill/>
          <a:ln w="9525">
            <a:noFill/>
            <a:miter lim="800000"/>
            <a:headEnd/>
            <a:tailEnd/>
          </a:ln>
          <a:effectLst/>
        </p:spPr>
        <p:txBody>
          <a:bodyPr wrap="none">
            <a:spAutoFit/>
          </a:bodyPr>
          <a:lstStyle/>
          <a:p>
            <a:pPr algn="ctr">
              <a:defRPr/>
            </a:pPr>
            <a:r>
              <a:rPr lang="en-US" sz="2800" b="1" dirty="0" smtClean="0">
                <a:latin typeface="+mn-lt"/>
                <a:cs typeface="+mn-cs"/>
              </a:rPr>
              <a:t>Pearl Public School District</a:t>
            </a:r>
            <a:endParaRPr lang="en-US" sz="2800" b="1" dirty="0">
              <a:latin typeface="+mn-lt"/>
              <a:cs typeface="+mn-cs"/>
            </a:endParaRPr>
          </a:p>
          <a:p>
            <a:pPr algn="ctr">
              <a:defRPr/>
            </a:pPr>
            <a:r>
              <a:rPr lang="en-US" sz="2800" b="1" dirty="0" smtClean="0">
                <a:latin typeface="+mn-lt"/>
                <a:cs typeface="+mn-cs"/>
              </a:rPr>
              <a:t>Federal Programs</a:t>
            </a:r>
          </a:p>
          <a:p>
            <a:pPr algn="ctr">
              <a:defRPr/>
            </a:pPr>
            <a:r>
              <a:rPr lang="en-US" sz="2800" b="1" dirty="0" smtClean="0">
                <a:latin typeface="+mn-lt"/>
                <a:cs typeface="+mn-cs"/>
              </a:rPr>
              <a:t>District Meeting</a:t>
            </a:r>
          </a:p>
          <a:p>
            <a:pPr algn="ctr">
              <a:defRPr/>
            </a:pPr>
            <a:r>
              <a:rPr lang="en-US" sz="2800" b="1" dirty="0" smtClean="0">
                <a:latin typeface="+mn-lt"/>
                <a:cs typeface="+mn-cs"/>
              </a:rPr>
              <a:t>2018-2019  </a:t>
            </a:r>
            <a:endParaRPr lang="en-US" sz="2800" b="1" dirty="0">
              <a:latin typeface="+mn-lt"/>
              <a:cs typeface="+mn-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descr="j0408840"/>
          <p:cNvPicPr>
            <a:picLocks noGrp="1" noChangeAspect="1" noChangeArrowheads="1"/>
          </p:cNvPicPr>
          <p:nvPr>
            <p:ph type="title" idx="4294967295"/>
          </p:nvPr>
        </p:nvPicPr>
        <p:blipFill>
          <a:blip r:embed="rId2">
            <a:extLst>
              <a:ext uri="{28A0092B-C50C-407E-A947-70E740481C1C}">
                <a14:useLocalDpi xmlns:a14="http://schemas.microsoft.com/office/drawing/2010/main" val="0"/>
              </a:ext>
            </a:extLst>
          </a:blip>
          <a:srcRect/>
          <a:stretch>
            <a:fillRect/>
          </a:stretch>
        </p:blipFill>
        <p:spPr>
          <a:xfrm>
            <a:off x="0" y="0"/>
            <a:ext cx="4724400" cy="3200400"/>
          </a:xfrm>
        </p:spPr>
      </p:pic>
      <p:sp>
        <p:nvSpPr>
          <p:cNvPr id="19459" name="Text Box 3"/>
          <p:cNvSpPr txBox="1">
            <a:spLocks noChangeArrowheads="1"/>
          </p:cNvSpPr>
          <p:nvPr/>
        </p:nvSpPr>
        <p:spPr bwMode="auto">
          <a:xfrm>
            <a:off x="76200" y="3236372"/>
            <a:ext cx="9144000" cy="38164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buFont typeface="Arial" panose="020B0604020202020204" pitchFamily="34" charset="0"/>
              <a:buChar char="•"/>
            </a:pPr>
            <a:r>
              <a:rPr lang="en-US" altLang="en-US" sz="1400" dirty="0">
                <a:latin typeface="+mn-lt"/>
              </a:rPr>
              <a:t>School involves parents in an organized ongoing, and timely way in the planning, review and improvement of Title I programs including planning, review and improvement of the School Parental Involvement Policy</a:t>
            </a:r>
          </a:p>
          <a:p>
            <a:pPr eaLnBrk="1" hangingPunct="1">
              <a:buFont typeface="Arial" panose="020B0604020202020204" pitchFamily="34" charset="0"/>
              <a:buChar char="•"/>
            </a:pPr>
            <a:r>
              <a:rPr lang="en-US" altLang="en-US" sz="1400" dirty="0">
                <a:latin typeface="+mn-lt"/>
              </a:rPr>
              <a:t>School provides parents of participating children timely information about programs under Title I, a description and explanation of the curriculum in use, forms of academic assessment used, and if requested by parents, opportunities for regular meetings to formulate suggestions and participate as appropriate, in decisions relating to the education of their children</a:t>
            </a:r>
          </a:p>
          <a:p>
            <a:pPr eaLnBrk="1" hangingPunct="1">
              <a:buFont typeface="Arial" panose="020B0604020202020204" pitchFamily="34" charset="0"/>
              <a:buChar char="•"/>
            </a:pPr>
            <a:r>
              <a:rPr lang="en-US" altLang="en-US" sz="1400" dirty="0">
                <a:latin typeface="+mn-lt"/>
              </a:rPr>
              <a:t>School submits comments/concerns to the LEA if the </a:t>
            </a:r>
            <a:r>
              <a:rPr lang="en-US" altLang="en-US" sz="1400" dirty="0" err="1">
                <a:latin typeface="+mn-lt"/>
              </a:rPr>
              <a:t>Schoolwide</a:t>
            </a:r>
            <a:r>
              <a:rPr lang="en-US" altLang="en-US" sz="1400" dirty="0">
                <a:latin typeface="+mn-lt"/>
              </a:rPr>
              <a:t> Plan is not satisfactory to parents</a:t>
            </a:r>
            <a:r>
              <a:rPr lang="en-US" altLang="en-US" sz="1400" i="1" dirty="0">
                <a:latin typeface="+mn-lt"/>
              </a:rPr>
              <a:t>	</a:t>
            </a:r>
            <a:endParaRPr lang="en-US" altLang="en-US" sz="1400" dirty="0">
              <a:latin typeface="+mn-lt"/>
            </a:endParaRPr>
          </a:p>
          <a:p>
            <a:pPr eaLnBrk="1" hangingPunct="1">
              <a:buFont typeface="Arial" panose="020B0604020202020204" pitchFamily="34" charset="0"/>
              <a:buChar char="•"/>
            </a:pPr>
            <a:r>
              <a:rPr lang="en-US" altLang="en-US" sz="1400" dirty="0">
                <a:latin typeface="+mn-lt"/>
              </a:rPr>
              <a:t>Parent-student-school compact is jointly developed with parents of participating students; how it is used, reviewed, and updated</a:t>
            </a:r>
          </a:p>
          <a:p>
            <a:pPr eaLnBrk="1" hangingPunct="1">
              <a:buFont typeface="Arial" panose="020B0604020202020204" pitchFamily="34" charset="0"/>
              <a:buChar char="•"/>
            </a:pPr>
            <a:r>
              <a:rPr lang="en-US" altLang="en-US" sz="1400" dirty="0">
                <a:latin typeface="+mn-lt"/>
              </a:rPr>
              <a:t>School builds teachers’ and parents’ capacity for strong parental involvement</a:t>
            </a:r>
          </a:p>
          <a:p>
            <a:pPr eaLnBrk="1" hangingPunct="1">
              <a:buFont typeface="Arial" panose="020B0604020202020204" pitchFamily="34" charset="0"/>
              <a:buChar char="•"/>
            </a:pPr>
            <a:r>
              <a:rPr lang="en-US" altLang="en-US" sz="1400" dirty="0">
                <a:latin typeface="+mn-lt"/>
              </a:rPr>
              <a:t>School, to the extent practical, provides opportunities for the participation of parents with limited English proficiency, parents with disabilities, and parents of migratory children </a:t>
            </a:r>
          </a:p>
          <a:p>
            <a:pPr eaLnBrk="1" hangingPunct="1"/>
            <a:r>
              <a:rPr lang="en-US" altLang="en-US" sz="1400" i="1" dirty="0">
                <a:latin typeface="+mn-lt"/>
              </a:rPr>
              <a:t>Section 1118(c)(1-5); Section 1118(d-f)</a:t>
            </a:r>
          </a:p>
          <a:p>
            <a:pPr eaLnBrk="1" hangingPunct="1"/>
            <a:endParaRPr lang="en-US" altLang="en-US" sz="1200" i="1" dirty="0">
              <a:latin typeface="+mn-lt"/>
            </a:endParaRPr>
          </a:p>
          <a:p>
            <a:pPr eaLnBrk="1" hangingPunct="1"/>
            <a:r>
              <a:rPr lang="en-US" altLang="en-US" sz="1200" b="1" dirty="0">
                <a:latin typeface="+mn-lt"/>
              </a:rPr>
              <a:t>Parent Involvement Policies/ Plans:</a:t>
            </a:r>
          </a:p>
          <a:p>
            <a:pPr eaLnBrk="1" hangingPunct="1">
              <a:buFont typeface="Arial" panose="020B0604020202020204" pitchFamily="34" charset="0"/>
              <a:buChar char="•"/>
            </a:pPr>
            <a:r>
              <a:rPr lang="en-US" altLang="en-US" sz="1200" dirty="0">
                <a:latin typeface="+mn-lt"/>
              </a:rPr>
              <a:t> </a:t>
            </a:r>
            <a:r>
              <a:rPr lang="en-US" altLang="en-US" sz="1200" dirty="0" smtClean="0">
                <a:latin typeface="+mn-lt"/>
              </a:rPr>
              <a:t>Are available </a:t>
            </a:r>
            <a:r>
              <a:rPr lang="en-US" altLang="en-US" sz="1200" dirty="0">
                <a:latin typeface="+mn-lt"/>
              </a:rPr>
              <a:t>for review at the Annual Title I Meeting</a:t>
            </a:r>
          </a:p>
          <a:p>
            <a:pPr eaLnBrk="1" hangingPunct="1">
              <a:buFont typeface="Arial" panose="020B0604020202020204" pitchFamily="34" charset="0"/>
              <a:buChar char="•"/>
            </a:pPr>
            <a:r>
              <a:rPr lang="en-US" altLang="en-US" sz="1200" dirty="0" smtClean="0">
                <a:latin typeface="+mn-lt"/>
              </a:rPr>
              <a:t>Are available </a:t>
            </a:r>
            <a:r>
              <a:rPr lang="en-US" altLang="en-US" sz="1200" dirty="0">
                <a:latin typeface="+mn-lt"/>
              </a:rPr>
              <a:t>for review during Parent Teacher Conferences, and parents are encouraged to comment and offer suggestions for revision. </a:t>
            </a:r>
          </a:p>
          <a:p>
            <a:pPr eaLnBrk="1" hangingPunct="1"/>
            <a:endParaRPr lang="en-US" altLang="en-US" sz="1200" dirty="0"/>
          </a:p>
        </p:txBody>
      </p:sp>
      <p:sp>
        <p:nvSpPr>
          <p:cNvPr id="12292" name="Rectangle 3"/>
          <p:cNvSpPr>
            <a:spLocks noChangeArrowheads="1"/>
          </p:cNvSpPr>
          <p:nvPr/>
        </p:nvSpPr>
        <p:spPr bwMode="auto">
          <a:xfrm>
            <a:off x="4648200" y="304800"/>
            <a:ext cx="4495800" cy="2616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b="1" dirty="0">
                <a:latin typeface="+mn-lt"/>
              </a:rPr>
              <a:t>School Parent Involvement Policy/Plan</a:t>
            </a:r>
          </a:p>
          <a:p>
            <a:pPr algn="ctr" eaLnBrk="1" hangingPunct="1"/>
            <a:endParaRPr lang="en-US" altLang="en-US" sz="1000" b="1" dirty="0">
              <a:latin typeface="+mn-lt"/>
            </a:endParaRPr>
          </a:p>
          <a:p>
            <a:pPr eaLnBrk="1" hangingPunct="1"/>
            <a:r>
              <a:rPr lang="en-US" altLang="en-US" sz="1400" dirty="0">
                <a:latin typeface="+mn-lt"/>
              </a:rPr>
              <a:t>Each </a:t>
            </a:r>
            <a:r>
              <a:rPr lang="en-US" altLang="en-US" sz="1400" dirty="0" smtClean="0">
                <a:latin typeface="+mn-lt"/>
              </a:rPr>
              <a:t>school site </a:t>
            </a:r>
            <a:r>
              <a:rPr lang="en-US" altLang="en-US" sz="1400" dirty="0">
                <a:latin typeface="+mn-lt"/>
              </a:rPr>
              <a:t>must have a School Parent Involvement Plan/Policy that includes the following elements:</a:t>
            </a:r>
          </a:p>
          <a:p>
            <a:pPr eaLnBrk="1" hangingPunct="1"/>
            <a:endParaRPr lang="en-US" altLang="en-US" sz="1000" dirty="0">
              <a:latin typeface="+mn-lt"/>
            </a:endParaRPr>
          </a:p>
          <a:p>
            <a:pPr eaLnBrk="1" hangingPunct="1">
              <a:buFont typeface="Arial" panose="020B0604020202020204" pitchFamily="34" charset="0"/>
              <a:buChar char="•"/>
            </a:pPr>
            <a:r>
              <a:rPr lang="en-US" altLang="en-US" sz="1400" dirty="0">
                <a:latin typeface="+mn-lt"/>
              </a:rPr>
              <a:t>Policy provides an assurance that the school will convene an annual meeting of all parents of participating children, at a convenient time, to inform parents of Title I participation, its requirements and their right to be involved</a:t>
            </a:r>
          </a:p>
          <a:p>
            <a:pPr eaLnBrk="1" hangingPunct="1">
              <a:buFont typeface="Arial" panose="020B0604020202020204" pitchFamily="34" charset="0"/>
              <a:buChar char="•"/>
            </a:pPr>
            <a:r>
              <a:rPr lang="en-US" altLang="en-US" sz="1400" dirty="0">
                <a:latin typeface="+mn-lt"/>
              </a:rPr>
              <a:t>School offers a flexible schedule of meetings, such as meetings in the morning or evening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descr="j0408840"/>
          <p:cNvPicPr>
            <a:picLocks noGrp="1" noChangeAspect="1" noChangeArrowheads="1"/>
          </p:cNvPicPr>
          <p:nvPr>
            <p:ph type="title" idx="4294967295"/>
          </p:nvPr>
        </p:nvPicPr>
        <p:blipFill>
          <a:blip r:embed="rId2">
            <a:extLst>
              <a:ext uri="{28A0092B-C50C-407E-A947-70E740481C1C}">
                <a14:useLocalDpi xmlns:a14="http://schemas.microsoft.com/office/drawing/2010/main" val="0"/>
              </a:ext>
            </a:extLst>
          </a:blip>
          <a:srcRect/>
          <a:stretch>
            <a:fillRect/>
          </a:stretch>
        </p:blipFill>
        <p:spPr>
          <a:xfrm>
            <a:off x="-4313" y="0"/>
            <a:ext cx="4648200" cy="3486150"/>
          </a:xfrm>
        </p:spPr>
      </p:pic>
      <p:sp>
        <p:nvSpPr>
          <p:cNvPr id="19459" name="Text Box 3"/>
          <p:cNvSpPr txBox="1">
            <a:spLocks noChangeArrowheads="1"/>
          </p:cNvSpPr>
          <p:nvPr/>
        </p:nvSpPr>
        <p:spPr bwMode="auto">
          <a:xfrm>
            <a:off x="457200" y="3486150"/>
            <a:ext cx="7543800" cy="3116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sz="1050" b="1" dirty="0" smtClean="0">
              <a:latin typeface="Calibri" panose="020F0502020204030204" pitchFamily="34" charset="0"/>
            </a:endParaRPr>
          </a:p>
          <a:p>
            <a:pPr eaLnBrk="1" hangingPunct="1">
              <a:buFontTx/>
              <a:buChar char="•"/>
            </a:pPr>
            <a:r>
              <a:rPr lang="en-US" altLang="en-US" b="1" dirty="0">
                <a:latin typeface="Calibri" panose="020F0502020204030204" pitchFamily="34" charset="0"/>
              </a:rPr>
              <a:t> </a:t>
            </a:r>
            <a:r>
              <a:rPr lang="en-US" altLang="en-US" dirty="0">
                <a:latin typeface="Calibri" panose="020F0502020204030204" pitchFamily="34" charset="0"/>
              </a:rPr>
              <a:t>Volunteer </a:t>
            </a:r>
            <a:r>
              <a:rPr lang="en-US" altLang="en-US" dirty="0" smtClean="0">
                <a:latin typeface="Calibri" panose="020F0502020204030204" pitchFamily="34" charset="0"/>
              </a:rPr>
              <a:t>time</a:t>
            </a:r>
          </a:p>
          <a:p>
            <a:pPr eaLnBrk="1" hangingPunct="1">
              <a:buFontTx/>
              <a:buChar char="•"/>
            </a:pPr>
            <a:endParaRPr lang="en-US" altLang="en-US" sz="1200" dirty="0">
              <a:latin typeface="Calibri" panose="020F0502020204030204" pitchFamily="34" charset="0"/>
            </a:endParaRPr>
          </a:p>
          <a:p>
            <a:pPr eaLnBrk="1" hangingPunct="1">
              <a:buFontTx/>
              <a:buChar char="•"/>
            </a:pPr>
            <a:r>
              <a:rPr lang="en-US" altLang="en-US" dirty="0">
                <a:latin typeface="Calibri" panose="020F0502020204030204" pitchFamily="34" charset="0"/>
              </a:rPr>
              <a:t> Help their child with assignments at </a:t>
            </a:r>
            <a:r>
              <a:rPr lang="en-US" altLang="en-US" dirty="0" smtClean="0">
                <a:latin typeface="Calibri" panose="020F0502020204030204" pitchFamily="34" charset="0"/>
              </a:rPr>
              <a:t>home</a:t>
            </a:r>
          </a:p>
          <a:p>
            <a:pPr eaLnBrk="1" hangingPunct="1">
              <a:buFontTx/>
              <a:buChar char="•"/>
            </a:pPr>
            <a:endParaRPr lang="en-US" altLang="en-US" sz="1200" dirty="0">
              <a:latin typeface="Calibri" panose="020F0502020204030204" pitchFamily="34" charset="0"/>
            </a:endParaRPr>
          </a:p>
          <a:p>
            <a:pPr eaLnBrk="1" hangingPunct="1">
              <a:buFontTx/>
              <a:buChar char="•"/>
            </a:pPr>
            <a:r>
              <a:rPr lang="en-US" altLang="en-US" dirty="0">
                <a:latin typeface="Calibri" panose="020F0502020204030204" pitchFamily="34" charset="0"/>
              </a:rPr>
              <a:t> Read with their </a:t>
            </a:r>
            <a:r>
              <a:rPr lang="en-US" altLang="en-US" dirty="0" smtClean="0">
                <a:latin typeface="Calibri" panose="020F0502020204030204" pitchFamily="34" charset="0"/>
              </a:rPr>
              <a:t>child</a:t>
            </a:r>
          </a:p>
          <a:p>
            <a:pPr eaLnBrk="1" hangingPunct="1">
              <a:buFontTx/>
              <a:buChar char="•"/>
            </a:pPr>
            <a:endParaRPr lang="en-US" altLang="en-US" sz="1200" dirty="0">
              <a:latin typeface="Calibri" panose="020F0502020204030204" pitchFamily="34" charset="0"/>
            </a:endParaRPr>
          </a:p>
          <a:p>
            <a:pPr eaLnBrk="1" hangingPunct="1">
              <a:buFontTx/>
              <a:buChar char="•"/>
            </a:pPr>
            <a:r>
              <a:rPr lang="en-US" altLang="en-US" dirty="0">
                <a:latin typeface="Calibri" panose="020F0502020204030204" pitchFamily="34" charset="0"/>
              </a:rPr>
              <a:t> Encourage their </a:t>
            </a:r>
            <a:r>
              <a:rPr lang="en-US" altLang="en-US" dirty="0" smtClean="0">
                <a:latin typeface="Calibri" panose="020F0502020204030204" pitchFamily="34" charset="0"/>
              </a:rPr>
              <a:t>child</a:t>
            </a:r>
          </a:p>
          <a:p>
            <a:pPr eaLnBrk="1" hangingPunct="1">
              <a:buFontTx/>
              <a:buChar char="•"/>
            </a:pPr>
            <a:endParaRPr lang="en-US" altLang="en-US" sz="1200" dirty="0">
              <a:latin typeface="Calibri" panose="020F0502020204030204" pitchFamily="34" charset="0"/>
            </a:endParaRPr>
          </a:p>
          <a:p>
            <a:pPr eaLnBrk="1" hangingPunct="1">
              <a:buFontTx/>
              <a:buChar char="•"/>
            </a:pPr>
            <a:r>
              <a:rPr lang="en-US" altLang="en-US" dirty="0">
                <a:latin typeface="Calibri" panose="020F0502020204030204" pitchFamily="34" charset="0"/>
              </a:rPr>
              <a:t> Participate in planning and review of the Title I </a:t>
            </a:r>
            <a:r>
              <a:rPr lang="en-US" altLang="en-US" dirty="0" err="1">
                <a:latin typeface="Calibri" panose="020F0502020204030204" pitchFamily="34" charset="0"/>
              </a:rPr>
              <a:t>Schoolwide</a:t>
            </a:r>
            <a:r>
              <a:rPr lang="en-US" altLang="en-US" dirty="0">
                <a:latin typeface="Calibri" panose="020F0502020204030204" pitchFamily="34" charset="0"/>
              </a:rPr>
              <a:t> Plan and Parent </a:t>
            </a:r>
            <a:endParaRPr lang="en-US" altLang="en-US" dirty="0" smtClean="0">
              <a:latin typeface="Calibri" panose="020F0502020204030204" pitchFamily="34" charset="0"/>
            </a:endParaRPr>
          </a:p>
          <a:p>
            <a:pPr eaLnBrk="1" hangingPunct="1"/>
            <a:r>
              <a:rPr lang="en-US" altLang="en-US" dirty="0">
                <a:latin typeface="Calibri" panose="020F0502020204030204" pitchFamily="34" charset="0"/>
              </a:rPr>
              <a:t> </a:t>
            </a:r>
            <a:r>
              <a:rPr lang="en-US" altLang="en-US" dirty="0" smtClean="0">
                <a:latin typeface="Calibri" panose="020F0502020204030204" pitchFamily="34" charset="0"/>
              </a:rPr>
              <a:t>    Involvement Policy</a:t>
            </a:r>
          </a:p>
          <a:p>
            <a:pPr eaLnBrk="1" hangingPunct="1"/>
            <a:endParaRPr lang="en-US" altLang="en-US" sz="1200" dirty="0">
              <a:latin typeface="Calibri" panose="020F0502020204030204" pitchFamily="34" charset="0"/>
            </a:endParaRPr>
          </a:p>
          <a:p>
            <a:pPr eaLnBrk="1" hangingPunct="1">
              <a:buFontTx/>
              <a:buChar char="•"/>
            </a:pPr>
            <a:r>
              <a:rPr lang="en-US" altLang="en-US" dirty="0">
                <a:latin typeface="Calibri" panose="020F0502020204030204" pitchFamily="34" charset="0"/>
              </a:rPr>
              <a:t> </a:t>
            </a:r>
            <a:r>
              <a:rPr lang="en-US" altLang="en-US" dirty="0" smtClean="0">
                <a:latin typeface="Calibri" panose="020F0502020204030204" pitchFamily="34" charset="0"/>
              </a:rPr>
              <a:t>Provide input</a:t>
            </a:r>
            <a:endParaRPr lang="en-US" altLang="en-US" dirty="0">
              <a:latin typeface="Calibri" panose="020F0502020204030204" pitchFamily="34" charset="0"/>
            </a:endParaRPr>
          </a:p>
        </p:txBody>
      </p:sp>
      <p:sp>
        <p:nvSpPr>
          <p:cNvPr id="19460" name="Text Box 4"/>
          <p:cNvSpPr txBox="1">
            <a:spLocks noChangeArrowheads="1"/>
          </p:cNvSpPr>
          <p:nvPr/>
        </p:nvSpPr>
        <p:spPr bwMode="auto">
          <a:xfrm>
            <a:off x="4800600" y="1295400"/>
            <a:ext cx="35052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2800" b="1" dirty="0">
                <a:latin typeface="+mn-lt"/>
              </a:rPr>
              <a:t>Parents </a:t>
            </a:r>
            <a:r>
              <a:rPr lang="en-US" altLang="en-US" sz="2800" b="1" dirty="0" smtClean="0">
                <a:latin typeface="+mn-lt"/>
              </a:rPr>
              <a:t>Can:</a:t>
            </a:r>
            <a:endParaRPr lang="en-US" altLang="en-US" sz="2800" b="1" dirty="0">
              <a:latin typeface="+mn-lt"/>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17411" name="Text Box 3"/>
          <p:cNvSpPr txBox="1">
            <a:spLocks noChangeArrowheads="1"/>
          </p:cNvSpPr>
          <p:nvPr/>
        </p:nvSpPr>
        <p:spPr bwMode="auto">
          <a:xfrm>
            <a:off x="1371600" y="2514600"/>
            <a:ext cx="6705600" cy="1815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2800" b="1" dirty="0">
                <a:latin typeface="Calibri" panose="020F0502020204030204" pitchFamily="34" charset="0"/>
              </a:rPr>
              <a:t>Additional </a:t>
            </a:r>
            <a:endParaRPr lang="en-US" altLang="en-US" sz="2800" b="1" dirty="0" smtClean="0">
              <a:latin typeface="Calibri" panose="020F0502020204030204" pitchFamily="34" charset="0"/>
            </a:endParaRPr>
          </a:p>
          <a:p>
            <a:pPr algn="ctr" eaLnBrk="1" hangingPunct="1"/>
            <a:r>
              <a:rPr lang="en-US" altLang="en-US" sz="2800" b="1" dirty="0" smtClean="0">
                <a:latin typeface="Calibri" panose="020F0502020204030204" pitchFamily="34" charset="0"/>
              </a:rPr>
              <a:t>Title </a:t>
            </a:r>
            <a:r>
              <a:rPr lang="en-US" altLang="en-US" sz="2800" b="1" dirty="0">
                <a:latin typeface="Calibri" panose="020F0502020204030204" pitchFamily="34" charset="0"/>
              </a:rPr>
              <a:t>I </a:t>
            </a:r>
            <a:r>
              <a:rPr lang="en-US" altLang="en-US" sz="2800" b="1" dirty="0" err="1">
                <a:latin typeface="Calibri" panose="020F0502020204030204" pitchFamily="34" charset="0"/>
              </a:rPr>
              <a:t>Schoolwide</a:t>
            </a:r>
            <a:r>
              <a:rPr lang="en-US" altLang="en-US" sz="2800" b="1" dirty="0">
                <a:latin typeface="Calibri" panose="020F0502020204030204" pitchFamily="34" charset="0"/>
              </a:rPr>
              <a:t> Program Plans </a:t>
            </a:r>
          </a:p>
          <a:p>
            <a:pPr algn="ctr" eaLnBrk="1" hangingPunct="1"/>
            <a:r>
              <a:rPr lang="en-US" altLang="en-US" sz="2800" b="1" dirty="0" smtClean="0">
                <a:latin typeface="Calibri" panose="020F0502020204030204" pitchFamily="34" charset="0"/>
              </a:rPr>
              <a:t>in Pearl </a:t>
            </a:r>
            <a:r>
              <a:rPr lang="en-US" altLang="en-US" sz="2800" b="1" dirty="0">
                <a:latin typeface="Calibri" panose="020F0502020204030204" pitchFamily="34" charset="0"/>
              </a:rPr>
              <a:t>Public School </a:t>
            </a:r>
            <a:r>
              <a:rPr lang="en-US" altLang="en-US" sz="2800" b="1" dirty="0" smtClean="0">
                <a:latin typeface="Calibri" panose="020F0502020204030204" pitchFamily="34" charset="0"/>
              </a:rPr>
              <a:t>District</a:t>
            </a:r>
          </a:p>
          <a:p>
            <a:pPr algn="ctr" eaLnBrk="1" hangingPunct="1"/>
            <a:r>
              <a:rPr lang="en-US" altLang="en-US" sz="2800" b="1" dirty="0" smtClean="0">
                <a:latin typeface="Calibri" panose="020F0502020204030204" pitchFamily="34" charset="0"/>
              </a:rPr>
              <a:t> </a:t>
            </a:r>
            <a:r>
              <a:rPr lang="en-US" altLang="en-US" sz="2800" b="1" dirty="0">
                <a:latin typeface="Calibri" panose="020F0502020204030204" pitchFamily="34" charset="0"/>
              </a:rPr>
              <a:t>include:</a:t>
            </a:r>
            <a:endParaRPr lang="en-US" altLang="en-US" sz="2800" dirty="0">
              <a:latin typeface="Calibri" panose="020F0502020204030204"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descr="j0408840"/>
          <p:cNvPicPr>
            <a:picLocks noGrp="1" noChangeAspect="1" noChangeArrowheads="1"/>
          </p:cNvPicPr>
          <p:nvPr>
            <p:ph type="title" idx="4294967295"/>
          </p:nvPr>
        </p:nvPicPr>
        <p:blipFill>
          <a:blip r:embed="rId3">
            <a:extLst>
              <a:ext uri="{28A0092B-C50C-407E-A947-70E740481C1C}">
                <a14:useLocalDpi xmlns:a14="http://schemas.microsoft.com/office/drawing/2010/main" val="0"/>
              </a:ext>
            </a:extLst>
          </a:blip>
          <a:srcRect/>
          <a:stretch>
            <a:fillRect/>
          </a:stretch>
        </p:blipFill>
        <p:spPr>
          <a:xfrm>
            <a:off x="0" y="0"/>
            <a:ext cx="4648200" cy="3429000"/>
          </a:xfrm>
        </p:spPr>
      </p:pic>
      <p:sp>
        <p:nvSpPr>
          <p:cNvPr id="19459" name="Text Box 3"/>
          <p:cNvSpPr txBox="1">
            <a:spLocks noChangeArrowheads="1"/>
          </p:cNvSpPr>
          <p:nvPr/>
        </p:nvSpPr>
        <p:spPr bwMode="auto">
          <a:xfrm>
            <a:off x="152400" y="3460630"/>
            <a:ext cx="8686800" cy="3046988"/>
          </a:xfrm>
          <a:prstGeom prst="rect">
            <a:avLst/>
          </a:prstGeom>
          <a:noFill/>
          <a:ln w="9525">
            <a:noFill/>
            <a:miter lim="800000"/>
            <a:headEnd/>
            <a:tailEnd/>
          </a:ln>
          <a:effectLst/>
        </p:spPr>
        <p:txBody>
          <a:bodyPr wrap="square">
            <a:spAutoFit/>
          </a:bodyPr>
          <a:lstStyle/>
          <a:p>
            <a:pPr>
              <a:defRPr/>
            </a:pPr>
            <a:r>
              <a:rPr lang="en-US" sz="2000" b="1" dirty="0" smtClean="0">
                <a:latin typeface="+mn-lt"/>
                <a:cs typeface="+mn-cs"/>
              </a:rPr>
              <a:t>Parents </a:t>
            </a:r>
            <a:r>
              <a:rPr lang="en-US" sz="2000" b="1" dirty="0">
                <a:latin typeface="+mn-lt"/>
                <a:cs typeface="+mn-cs"/>
              </a:rPr>
              <a:t>can request information on:</a:t>
            </a:r>
          </a:p>
          <a:p>
            <a:pPr>
              <a:defRPr/>
            </a:pPr>
            <a:endParaRPr lang="en-US" sz="1100" b="1" dirty="0">
              <a:latin typeface="+mn-lt"/>
              <a:cs typeface="+mn-cs"/>
            </a:endParaRPr>
          </a:p>
          <a:p>
            <a:pPr>
              <a:buFontTx/>
              <a:buChar char="•"/>
              <a:defRPr/>
            </a:pPr>
            <a:r>
              <a:rPr lang="en-US" dirty="0">
                <a:latin typeface="+mn-lt"/>
                <a:cs typeface="+mn-cs"/>
              </a:rPr>
              <a:t>Whether the teacher has met state qualifications and licensing criteria for the grade levels and subject areas in which the teacher provides instructions</a:t>
            </a:r>
            <a:r>
              <a:rPr lang="en-US" dirty="0" smtClean="0">
                <a:latin typeface="+mn-lt"/>
                <a:cs typeface="+mn-cs"/>
              </a:rPr>
              <a:t>.</a:t>
            </a:r>
          </a:p>
          <a:p>
            <a:pPr>
              <a:buFontTx/>
              <a:buChar char="•"/>
              <a:defRPr/>
            </a:pPr>
            <a:endParaRPr lang="en-US" sz="1100" dirty="0">
              <a:latin typeface="+mn-lt"/>
              <a:cs typeface="+mn-cs"/>
            </a:endParaRPr>
          </a:p>
          <a:p>
            <a:pPr>
              <a:buFontTx/>
              <a:buChar char="•"/>
              <a:defRPr/>
            </a:pPr>
            <a:r>
              <a:rPr lang="en-US" dirty="0">
                <a:latin typeface="+mn-lt"/>
                <a:cs typeface="+mn-cs"/>
              </a:rPr>
              <a:t>Whether the teacher is teaching under emergency or other provisional status through which state qualification or licensing criteria have been waived</a:t>
            </a:r>
            <a:r>
              <a:rPr lang="en-US" dirty="0" smtClean="0">
                <a:latin typeface="+mn-lt"/>
                <a:cs typeface="+mn-cs"/>
              </a:rPr>
              <a:t>.</a:t>
            </a:r>
          </a:p>
          <a:p>
            <a:pPr>
              <a:buFontTx/>
              <a:buChar char="•"/>
              <a:defRPr/>
            </a:pPr>
            <a:endParaRPr lang="en-US" sz="1100" dirty="0">
              <a:latin typeface="+mn-lt"/>
              <a:cs typeface="+mn-cs"/>
            </a:endParaRPr>
          </a:p>
          <a:p>
            <a:pPr>
              <a:buFontTx/>
              <a:buChar char="•"/>
              <a:defRPr/>
            </a:pPr>
            <a:r>
              <a:rPr lang="en-US" dirty="0">
                <a:latin typeface="+mn-lt"/>
                <a:cs typeface="+mn-cs"/>
              </a:rPr>
              <a:t>The degree major of the teacher, any other graduate certification or degrees held by the teacher, and the fields of discipline of the certificate or degree</a:t>
            </a:r>
            <a:r>
              <a:rPr lang="en-US" dirty="0" smtClean="0">
                <a:latin typeface="+mn-lt"/>
                <a:cs typeface="+mn-cs"/>
              </a:rPr>
              <a:t>.</a:t>
            </a:r>
          </a:p>
          <a:p>
            <a:pPr>
              <a:buFontTx/>
              <a:buChar char="•"/>
              <a:defRPr/>
            </a:pPr>
            <a:endParaRPr lang="en-US" sz="1100" dirty="0">
              <a:latin typeface="+mn-lt"/>
              <a:cs typeface="+mn-cs"/>
            </a:endParaRPr>
          </a:p>
          <a:p>
            <a:pPr>
              <a:buFontTx/>
              <a:buChar char="•"/>
              <a:defRPr/>
            </a:pPr>
            <a:r>
              <a:rPr lang="en-US" dirty="0">
                <a:latin typeface="+mn-lt"/>
                <a:cs typeface="+mn-cs"/>
              </a:rPr>
              <a:t>Whether the child is provided services by paraprofessionals and if so, their qualifications</a:t>
            </a:r>
            <a:r>
              <a:rPr lang="en-US" dirty="0" smtClean="0">
                <a:latin typeface="+mn-lt"/>
                <a:cs typeface="+mn-cs"/>
              </a:rPr>
              <a:t>.</a:t>
            </a:r>
            <a:endParaRPr lang="en-US" sz="2000" dirty="0">
              <a:latin typeface="+mn-lt"/>
              <a:cs typeface="+mn-cs"/>
            </a:endParaRPr>
          </a:p>
        </p:txBody>
      </p:sp>
      <p:sp>
        <p:nvSpPr>
          <p:cNvPr id="15364" name="Rectangle 5"/>
          <p:cNvSpPr>
            <a:spLocks noChangeArrowheads="1"/>
          </p:cNvSpPr>
          <p:nvPr/>
        </p:nvSpPr>
        <p:spPr bwMode="auto">
          <a:xfrm>
            <a:off x="4953000" y="304800"/>
            <a:ext cx="3733800" cy="203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b="1" dirty="0">
                <a:latin typeface="+mn-lt"/>
              </a:rPr>
              <a:t>Highly Qualified Staff</a:t>
            </a:r>
          </a:p>
          <a:p>
            <a:pPr algn="ctr" eaLnBrk="1" hangingPunct="1"/>
            <a:endParaRPr lang="en-US" altLang="en-US" b="1" dirty="0">
              <a:latin typeface="+mn-lt"/>
            </a:endParaRPr>
          </a:p>
          <a:p>
            <a:pPr eaLnBrk="1" hangingPunct="1"/>
            <a:r>
              <a:rPr lang="en-US" altLang="en-US" dirty="0">
                <a:latin typeface="+mn-lt"/>
              </a:rPr>
              <a:t>Schools are responsible for notifying parents that they have the right to request specific information regarding their child’s teacher(s) and/or paraprofessionals.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descr="j0408840"/>
          <p:cNvPicPr>
            <a:picLocks noGrp="1" noChangeAspect="1" noChangeArrowheads="1"/>
          </p:cNvPicPr>
          <p:nvPr>
            <p:ph type="title" idx="4294967295"/>
          </p:nvPr>
        </p:nvPicPr>
        <p:blipFill>
          <a:blip r:embed="rId2">
            <a:extLst>
              <a:ext uri="{28A0092B-C50C-407E-A947-70E740481C1C}">
                <a14:useLocalDpi xmlns:a14="http://schemas.microsoft.com/office/drawing/2010/main" val="0"/>
              </a:ext>
            </a:extLst>
          </a:blip>
          <a:srcRect/>
          <a:stretch>
            <a:fillRect/>
          </a:stretch>
        </p:blipFill>
        <p:spPr>
          <a:xfrm>
            <a:off x="0" y="0"/>
            <a:ext cx="4648200" cy="3486150"/>
          </a:xfrm>
        </p:spPr>
      </p:pic>
      <p:sp>
        <p:nvSpPr>
          <p:cNvPr id="19459" name="Text Box 3"/>
          <p:cNvSpPr txBox="1">
            <a:spLocks noChangeArrowheads="1"/>
          </p:cNvSpPr>
          <p:nvPr/>
        </p:nvSpPr>
        <p:spPr bwMode="auto">
          <a:xfrm>
            <a:off x="8313" y="3200400"/>
            <a:ext cx="9144000" cy="40318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sz="2000" b="1" dirty="0">
              <a:latin typeface="Calibri" panose="020F0502020204030204" pitchFamily="34" charset="0"/>
            </a:endParaRPr>
          </a:p>
          <a:p>
            <a:pPr eaLnBrk="1" hangingPunct="1"/>
            <a:r>
              <a:rPr lang="en-US" altLang="en-US" sz="2000" b="1" dirty="0">
                <a:latin typeface="Calibri" panose="020F0502020204030204" pitchFamily="34" charset="0"/>
              </a:rPr>
              <a:t>What does this mean?</a:t>
            </a:r>
          </a:p>
          <a:p>
            <a:pPr eaLnBrk="1" hangingPunct="1"/>
            <a:r>
              <a:rPr lang="en-US" altLang="en-US" sz="1400" b="1" dirty="0">
                <a:latin typeface="Calibri" panose="020F0502020204030204" pitchFamily="34" charset="0"/>
              </a:rPr>
              <a:t>Children that are:</a:t>
            </a:r>
          </a:p>
          <a:p>
            <a:pPr eaLnBrk="1" hangingPunct="1">
              <a:buFont typeface="Arial" panose="020B0604020202020204" pitchFamily="34" charset="0"/>
              <a:buChar char="•"/>
            </a:pPr>
            <a:r>
              <a:rPr lang="en-US" altLang="en-US" sz="1400" dirty="0">
                <a:latin typeface="Calibri" panose="020F0502020204030204" pitchFamily="34" charset="0"/>
              </a:rPr>
              <a:t>Sharing housing with others due to loss of housing, economic hardship, or similar reason.</a:t>
            </a:r>
          </a:p>
          <a:p>
            <a:pPr eaLnBrk="1" hangingPunct="1">
              <a:buFont typeface="Arial" panose="020B0604020202020204" pitchFamily="34" charset="0"/>
              <a:buChar char="•"/>
            </a:pPr>
            <a:r>
              <a:rPr lang="en-US" altLang="en-US" sz="1400" dirty="0">
                <a:latin typeface="Calibri" panose="020F0502020204030204" pitchFamily="34" charset="0"/>
              </a:rPr>
              <a:t>Living in motels, hotels, camp grounds due to lack of adequate accommodations</a:t>
            </a:r>
          </a:p>
          <a:p>
            <a:pPr eaLnBrk="1" hangingPunct="1">
              <a:buFont typeface="Arial" panose="020B0604020202020204" pitchFamily="34" charset="0"/>
              <a:buChar char="•"/>
            </a:pPr>
            <a:r>
              <a:rPr lang="en-US" altLang="en-US" sz="1400" dirty="0">
                <a:latin typeface="Calibri" panose="020F0502020204030204" pitchFamily="34" charset="0"/>
              </a:rPr>
              <a:t>Living in emergency or transitional shelters</a:t>
            </a:r>
          </a:p>
          <a:p>
            <a:pPr eaLnBrk="1" hangingPunct="1">
              <a:buFont typeface="Arial" panose="020B0604020202020204" pitchFamily="34" charset="0"/>
              <a:buChar char="•"/>
            </a:pPr>
            <a:r>
              <a:rPr lang="en-US" altLang="en-US" sz="1400" dirty="0">
                <a:latin typeface="Calibri" panose="020F0502020204030204" pitchFamily="34" charset="0"/>
              </a:rPr>
              <a:t>Utilizing a primary nighttime residence that is a public or private place not designed for, or used for regular sleeping accommodations, living in cars, parks, public spaces, abandoned buildings, sub-standard housing, bus or train station.</a:t>
            </a:r>
          </a:p>
          <a:p>
            <a:pPr eaLnBrk="1" hangingPunct="1">
              <a:buFont typeface="Arial" panose="020B0604020202020204" pitchFamily="34" charset="0"/>
              <a:buChar char="•"/>
            </a:pPr>
            <a:endParaRPr lang="en-US" altLang="en-US" sz="1400" b="1" dirty="0">
              <a:latin typeface="Calibri" panose="020F0502020204030204" pitchFamily="34" charset="0"/>
            </a:endParaRPr>
          </a:p>
          <a:p>
            <a:pPr eaLnBrk="1" hangingPunct="1"/>
            <a:r>
              <a:rPr lang="en-US" altLang="en-US" sz="2000" b="1" dirty="0">
                <a:latin typeface="Calibri" panose="020F0502020204030204" pitchFamily="34" charset="0"/>
              </a:rPr>
              <a:t>What resources are available from </a:t>
            </a:r>
            <a:r>
              <a:rPr lang="en-US" altLang="en-US" sz="2000" b="1" dirty="0" smtClean="0">
                <a:latin typeface="Calibri" panose="020F0502020204030204" pitchFamily="34" charset="0"/>
              </a:rPr>
              <a:t>PPSD</a:t>
            </a:r>
            <a:r>
              <a:rPr lang="en-US" altLang="en-US" sz="2000" b="1" dirty="0">
                <a:latin typeface="Calibri" panose="020F0502020204030204" pitchFamily="34" charset="0"/>
              </a:rPr>
              <a:t>?</a:t>
            </a:r>
          </a:p>
          <a:p>
            <a:pPr eaLnBrk="1" hangingPunct="1"/>
            <a:r>
              <a:rPr lang="en-US" altLang="en-US" sz="1400" dirty="0">
                <a:latin typeface="Calibri" panose="020F0502020204030204" pitchFamily="34" charset="0"/>
              </a:rPr>
              <a:t>Available resources include, but are not limited to:</a:t>
            </a:r>
          </a:p>
          <a:p>
            <a:pPr eaLnBrk="1" hangingPunct="1">
              <a:buFont typeface="Arial" panose="020B0604020202020204" pitchFamily="34" charset="0"/>
              <a:buChar char="•"/>
            </a:pPr>
            <a:r>
              <a:rPr lang="en-US" altLang="en-US" sz="1400" dirty="0">
                <a:latin typeface="Calibri" panose="020F0502020204030204" pitchFamily="34" charset="0"/>
              </a:rPr>
              <a:t>Supplies, uniforms, transportation to “school of origin”, </a:t>
            </a:r>
            <a:r>
              <a:rPr lang="en-US" altLang="en-US" sz="1400" dirty="0" smtClean="0">
                <a:latin typeface="Calibri" panose="020F0502020204030204" pitchFamily="34" charset="0"/>
              </a:rPr>
              <a:t>obtaining </a:t>
            </a:r>
            <a:r>
              <a:rPr lang="en-US" altLang="en-US" sz="1400" dirty="0">
                <a:latin typeface="Calibri" panose="020F0502020204030204" pitchFamily="34" charset="0"/>
              </a:rPr>
              <a:t>and transferring records, teacher education through professional development, counseling, referrals to other programs and services as </a:t>
            </a:r>
            <a:r>
              <a:rPr lang="en-US" altLang="en-US" sz="1400" dirty="0" smtClean="0">
                <a:latin typeface="Calibri" panose="020F0502020204030204" pitchFamily="34" charset="0"/>
              </a:rPr>
              <a:t>needed</a:t>
            </a:r>
          </a:p>
          <a:p>
            <a:pPr eaLnBrk="1" hangingPunct="1">
              <a:buFont typeface="Arial" panose="020B0604020202020204" pitchFamily="34" charset="0"/>
              <a:buChar char="•"/>
            </a:pPr>
            <a:endParaRPr lang="en-US" altLang="en-US" sz="1400" dirty="0">
              <a:latin typeface="Calibri" panose="020F0502020204030204" pitchFamily="34" charset="0"/>
            </a:endParaRPr>
          </a:p>
          <a:p>
            <a:pPr eaLnBrk="1" hangingPunct="1">
              <a:buFont typeface="Arial" panose="020B0604020202020204" pitchFamily="34" charset="0"/>
              <a:buChar char="•"/>
            </a:pPr>
            <a:r>
              <a:rPr lang="en-US" altLang="en-US" sz="1400" b="1" dirty="0">
                <a:latin typeface="Calibri" panose="020F0502020204030204" pitchFamily="34" charset="0"/>
              </a:rPr>
              <a:t>Further information can be obtained by contacting </a:t>
            </a:r>
            <a:r>
              <a:rPr lang="en-US" altLang="en-US" sz="1400" b="1" dirty="0" smtClean="0">
                <a:latin typeface="Calibri" panose="020F0502020204030204" pitchFamily="34" charset="0"/>
              </a:rPr>
              <a:t>the PPSD Federal </a:t>
            </a:r>
            <a:r>
              <a:rPr lang="en-US" altLang="en-US" sz="1400" b="1" dirty="0">
                <a:latin typeface="Calibri" panose="020F0502020204030204" pitchFamily="34" charset="0"/>
              </a:rPr>
              <a:t>Programs Office </a:t>
            </a:r>
            <a:r>
              <a:rPr lang="en-US" altLang="en-US" sz="1400" b="1" dirty="0" smtClean="0">
                <a:latin typeface="Calibri" panose="020F0502020204030204" pitchFamily="34" charset="0"/>
              </a:rPr>
              <a:t>at 601-933-2461.</a:t>
            </a:r>
            <a:endParaRPr lang="en-US" altLang="en-US" sz="1400" b="1" dirty="0">
              <a:latin typeface="Calibri" panose="020F0502020204030204" pitchFamily="34" charset="0"/>
            </a:endParaRPr>
          </a:p>
          <a:p>
            <a:pPr eaLnBrk="1" hangingPunct="1">
              <a:buFont typeface="Arial" panose="020B0604020202020204" pitchFamily="34" charset="0"/>
              <a:buChar char="•"/>
            </a:pPr>
            <a:endParaRPr lang="en-US" altLang="en-US" sz="1400" b="1" dirty="0">
              <a:latin typeface="Calibri" panose="020F0502020204030204" pitchFamily="34" charset="0"/>
            </a:endParaRPr>
          </a:p>
          <a:p>
            <a:pPr eaLnBrk="1" hangingPunct="1">
              <a:buFont typeface="Arial" panose="020B0604020202020204" pitchFamily="34" charset="0"/>
              <a:buChar char="•"/>
            </a:pPr>
            <a:endParaRPr lang="en-US" altLang="en-US" sz="1400" dirty="0">
              <a:latin typeface="Calibri" panose="020F0502020204030204" pitchFamily="34" charset="0"/>
            </a:endParaRPr>
          </a:p>
        </p:txBody>
      </p:sp>
      <p:sp>
        <p:nvSpPr>
          <p:cNvPr id="16388" name="Rectangle 3"/>
          <p:cNvSpPr>
            <a:spLocks noChangeArrowheads="1"/>
          </p:cNvSpPr>
          <p:nvPr/>
        </p:nvSpPr>
        <p:spPr bwMode="auto">
          <a:xfrm>
            <a:off x="4953000" y="52907"/>
            <a:ext cx="3733800" cy="34470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2000" b="1" dirty="0">
                <a:latin typeface="+mn-lt"/>
              </a:rPr>
              <a:t>Homeless Services</a:t>
            </a:r>
          </a:p>
          <a:p>
            <a:pPr algn="ctr" eaLnBrk="1" hangingPunct="1"/>
            <a:endParaRPr lang="en-US" altLang="en-US" sz="1050" dirty="0">
              <a:latin typeface="+mn-lt"/>
            </a:endParaRPr>
          </a:p>
          <a:p>
            <a:pPr algn="just" eaLnBrk="1" hangingPunct="1"/>
            <a:r>
              <a:rPr lang="en-US" altLang="en-US" sz="1400" dirty="0">
                <a:latin typeface="+mn-lt"/>
              </a:rPr>
              <a:t>Federal education law defines homeless students as children who lack fixed, regular and adequate nighttime residence.</a:t>
            </a:r>
          </a:p>
          <a:p>
            <a:pPr algn="just" eaLnBrk="1" hangingPunct="1"/>
            <a:endParaRPr lang="en-US" altLang="en-US" sz="1400" dirty="0">
              <a:latin typeface="+mn-lt"/>
            </a:endParaRPr>
          </a:p>
          <a:p>
            <a:pPr algn="just" eaLnBrk="1" hangingPunct="1"/>
            <a:r>
              <a:rPr lang="en-US" altLang="en-US" sz="1400" dirty="0">
                <a:latin typeface="+mn-lt"/>
              </a:rPr>
              <a:t>“Fixed” means stationary, permanent and not subject to change.</a:t>
            </a:r>
          </a:p>
          <a:p>
            <a:pPr algn="just" eaLnBrk="1" hangingPunct="1"/>
            <a:endParaRPr lang="en-US" altLang="en-US" sz="1400" dirty="0">
              <a:latin typeface="+mn-lt"/>
            </a:endParaRPr>
          </a:p>
          <a:p>
            <a:pPr algn="just" eaLnBrk="1" hangingPunct="1"/>
            <a:r>
              <a:rPr lang="en-US" altLang="en-US" sz="1400" dirty="0">
                <a:latin typeface="+mn-lt"/>
              </a:rPr>
              <a:t>“Regular”  means used on a predictable routine or consistent basis.</a:t>
            </a:r>
          </a:p>
          <a:p>
            <a:pPr algn="just" eaLnBrk="1" hangingPunct="1"/>
            <a:endParaRPr lang="en-US" altLang="en-US" sz="1400" dirty="0">
              <a:latin typeface="+mn-lt"/>
            </a:endParaRPr>
          </a:p>
          <a:p>
            <a:pPr algn="just" eaLnBrk="1" hangingPunct="1"/>
            <a:r>
              <a:rPr lang="en-US" altLang="en-US" sz="1400" dirty="0">
                <a:latin typeface="+mn-lt"/>
              </a:rPr>
              <a:t>“Adequate” means sufficient for meeting both the physical and psychological needs typically met in home environments</a:t>
            </a:r>
            <a:r>
              <a:rPr lang="en-US" altLang="en-US" sz="1200" dirty="0">
                <a:latin typeface="+mn-lt"/>
              </a:rPr>
              <a:t>.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descr="j0408840"/>
          <p:cNvPicPr>
            <a:picLocks noGrp="1" noChangeAspect="1" noChangeArrowheads="1"/>
          </p:cNvPicPr>
          <p:nvPr>
            <p:ph type="title" idx="4294967295"/>
          </p:nvPr>
        </p:nvPicPr>
        <p:blipFill>
          <a:blip r:embed="rId2">
            <a:extLst>
              <a:ext uri="{28A0092B-C50C-407E-A947-70E740481C1C}">
                <a14:useLocalDpi xmlns:a14="http://schemas.microsoft.com/office/drawing/2010/main" val="0"/>
              </a:ext>
            </a:extLst>
          </a:blip>
          <a:srcRect/>
          <a:stretch>
            <a:fillRect/>
          </a:stretch>
        </p:blipFill>
        <p:spPr>
          <a:xfrm>
            <a:off x="0" y="0"/>
            <a:ext cx="4648200" cy="3486150"/>
          </a:xfrm>
        </p:spPr>
      </p:pic>
      <p:sp>
        <p:nvSpPr>
          <p:cNvPr id="19460" name="Rectangle 3"/>
          <p:cNvSpPr>
            <a:spLocks noChangeArrowheads="1"/>
          </p:cNvSpPr>
          <p:nvPr/>
        </p:nvSpPr>
        <p:spPr bwMode="auto">
          <a:xfrm>
            <a:off x="5410200" y="1358354"/>
            <a:ext cx="28194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2000" b="1" dirty="0" smtClean="0">
                <a:latin typeface="+mn-lt"/>
              </a:rPr>
              <a:t>English Learners </a:t>
            </a:r>
            <a:r>
              <a:rPr lang="en-US" altLang="en-US" sz="2000" b="1" dirty="0">
                <a:latin typeface="+mn-lt"/>
              </a:rPr>
              <a:t>(</a:t>
            </a:r>
            <a:r>
              <a:rPr lang="en-US" altLang="en-US" sz="2000" b="1" dirty="0" smtClean="0">
                <a:latin typeface="+mn-lt"/>
              </a:rPr>
              <a:t>EL)</a:t>
            </a:r>
            <a:endParaRPr lang="en-US" altLang="en-US" sz="2000" b="1" dirty="0">
              <a:latin typeface="+mn-lt"/>
            </a:endParaRPr>
          </a:p>
        </p:txBody>
      </p:sp>
      <p:sp>
        <p:nvSpPr>
          <p:cNvPr id="5" name="Rectangle 3"/>
          <p:cNvSpPr>
            <a:spLocks noChangeArrowheads="1"/>
          </p:cNvSpPr>
          <p:nvPr/>
        </p:nvSpPr>
        <p:spPr bwMode="auto">
          <a:xfrm>
            <a:off x="381000" y="4114800"/>
            <a:ext cx="8534400" cy="17235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en-US" altLang="en-US" sz="1600" dirty="0" smtClean="0">
                <a:latin typeface="+mn-lt"/>
              </a:rPr>
              <a:t>In </a:t>
            </a:r>
            <a:r>
              <a:rPr lang="en-US" altLang="en-US" sz="1600" dirty="0">
                <a:latin typeface="+mn-lt"/>
              </a:rPr>
              <a:t>compliance with federal and state laws and regulations (Title VI of the Civil Rights Act of 1964; Equal Educational Opportunities Act of 1974; Title III of No Child Left Behind Act of 2001; P.L. 107-110,2002; and Mississippi Guidelines for English </a:t>
            </a:r>
            <a:r>
              <a:rPr lang="en-US" altLang="en-US" sz="1600" dirty="0" smtClean="0">
                <a:latin typeface="+mn-lt"/>
              </a:rPr>
              <a:t>Learners</a:t>
            </a:r>
            <a:r>
              <a:rPr lang="en-US" altLang="en-US" sz="1600" dirty="0">
                <a:latin typeface="+mn-lt"/>
              </a:rPr>
              <a:t>, 2007) the district provides a free and equitable education to all school age limited English proficient children who reside within the boundaries of the school district.</a:t>
            </a:r>
          </a:p>
          <a:p>
            <a:pPr algn="just" eaLnBrk="1" hangingPunct="1"/>
            <a:endParaRPr lang="en-US" altLang="en-US" sz="1400" b="1" dirty="0"/>
          </a:p>
          <a:p>
            <a:pPr algn="just" eaLnBrk="1" hangingPunct="1"/>
            <a:endParaRPr lang="en-US" altLang="en-US" sz="1200" b="1" dirty="0"/>
          </a:p>
        </p:txBody>
      </p:sp>
    </p:spTree>
    <p:extLst>
      <p:ext uri="{BB962C8B-B14F-4D97-AF65-F5344CB8AC3E}">
        <p14:creationId xmlns:p14="http://schemas.microsoft.com/office/powerpoint/2010/main" val="27803903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Text Box 3"/>
          <p:cNvSpPr txBox="1">
            <a:spLocks noChangeArrowheads="1"/>
          </p:cNvSpPr>
          <p:nvPr/>
        </p:nvSpPr>
        <p:spPr bwMode="auto">
          <a:xfrm>
            <a:off x="266700" y="3683392"/>
            <a:ext cx="8226136" cy="3208571"/>
          </a:xfrm>
          <a:prstGeom prst="rect">
            <a:avLst/>
          </a:prstGeom>
          <a:noFill/>
          <a:ln w="9525">
            <a:noFill/>
            <a:miter lim="800000"/>
            <a:headEnd/>
            <a:tailEnd/>
          </a:ln>
          <a:effectLst/>
        </p:spPr>
        <p:txBody>
          <a:bodyPr wrap="square">
            <a:spAutoFit/>
          </a:bodyPr>
          <a:lstStyle/>
          <a:p>
            <a:pPr>
              <a:defRPr/>
            </a:pPr>
            <a:endParaRPr lang="en-US" sz="1200" dirty="0">
              <a:latin typeface="+mn-lt"/>
              <a:cs typeface="+mn-cs"/>
            </a:endParaRPr>
          </a:p>
          <a:p>
            <a:pPr>
              <a:defRPr/>
            </a:pPr>
            <a:r>
              <a:rPr lang="en-US" sz="1200" b="1" dirty="0">
                <a:latin typeface="+mn-lt"/>
                <a:cs typeface="+mn-cs"/>
              </a:rPr>
              <a:t>STEP </a:t>
            </a:r>
            <a:r>
              <a:rPr lang="en-US" sz="1200" b="1" dirty="0" smtClean="0">
                <a:latin typeface="+mn-lt"/>
                <a:cs typeface="+mn-cs"/>
              </a:rPr>
              <a:t>FIVE </a:t>
            </a:r>
            <a:r>
              <a:rPr lang="en-US" sz="1200" b="1" dirty="0">
                <a:latin typeface="+mn-lt"/>
                <a:cs typeface="+mn-cs"/>
              </a:rPr>
              <a:t>– </a:t>
            </a:r>
            <a:r>
              <a:rPr lang="en-US" sz="1200" b="1" dirty="0" smtClean="0">
                <a:latin typeface="+mn-lt"/>
                <a:cs typeface="+mn-cs"/>
              </a:rPr>
              <a:t>STUDENT EVALUATION and TRANSITION from EL SERVICES</a:t>
            </a:r>
            <a:endParaRPr lang="en-US" sz="1200" b="1" dirty="0">
              <a:latin typeface="+mn-lt"/>
              <a:cs typeface="+mn-cs"/>
            </a:endParaRPr>
          </a:p>
          <a:p>
            <a:pPr>
              <a:defRPr/>
            </a:pPr>
            <a:r>
              <a:rPr lang="en-US" sz="1200" dirty="0">
                <a:latin typeface="+mn-lt"/>
                <a:cs typeface="+mn-cs"/>
              </a:rPr>
              <a:t>The Mississippi Department of Education approved Language Proficiency Assessment will be administered annually to document the progress of </a:t>
            </a:r>
            <a:r>
              <a:rPr lang="en-US" sz="1200" dirty="0" smtClean="0">
                <a:latin typeface="+mn-lt"/>
                <a:cs typeface="+mn-cs"/>
              </a:rPr>
              <a:t>EL </a:t>
            </a:r>
            <a:r>
              <a:rPr lang="en-US" sz="1200" dirty="0">
                <a:latin typeface="+mn-lt"/>
                <a:cs typeface="+mn-cs"/>
              </a:rPr>
              <a:t>students’ acquisition of English. </a:t>
            </a:r>
            <a:r>
              <a:rPr lang="en-US" sz="1200" dirty="0" smtClean="0">
                <a:latin typeface="+mn-lt"/>
                <a:cs typeface="+mn-cs"/>
              </a:rPr>
              <a:t>EL </a:t>
            </a:r>
            <a:r>
              <a:rPr lang="en-US" sz="1200" dirty="0">
                <a:latin typeface="+mn-lt"/>
                <a:cs typeface="+mn-cs"/>
              </a:rPr>
              <a:t>students will also participate in the Mississippi Statewide Assessment System as required by state and federal regulations. </a:t>
            </a:r>
            <a:endParaRPr lang="en-US" sz="1200" dirty="0" smtClean="0">
              <a:latin typeface="+mn-lt"/>
              <a:cs typeface="+mn-cs"/>
            </a:endParaRPr>
          </a:p>
          <a:p>
            <a:pPr>
              <a:defRPr/>
            </a:pPr>
            <a:endParaRPr lang="en-US" sz="1200" dirty="0">
              <a:latin typeface="+mn-lt"/>
              <a:cs typeface="+mn-cs"/>
            </a:endParaRPr>
          </a:p>
          <a:p>
            <a:pPr>
              <a:defRPr/>
            </a:pPr>
            <a:r>
              <a:rPr lang="en-US" sz="1200" dirty="0" smtClean="0">
                <a:latin typeface="+mn-lt"/>
                <a:cs typeface="+mn-cs"/>
              </a:rPr>
              <a:t>The Mississippi Department of Education criteria is the determinant for program exit.  ELs exit the language acquisition program once they reach levels 4-5 in Reading, Writing, and Overall on the annual LAS Links English Proficiency Test.</a:t>
            </a:r>
          </a:p>
          <a:p>
            <a:pPr>
              <a:defRPr/>
            </a:pPr>
            <a:endParaRPr lang="en-US" sz="1200" dirty="0">
              <a:latin typeface="+mn-lt"/>
              <a:cs typeface="+mn-cs"/>
            </a:endParaRPr>
          </a:p>
          <a:p>
            <a:pPr>
              <a:defRPr/>
            </a:pPr>
            <a:r>
              <a:rPr lang="en-US" sz="1200" b="1" dirty="0" smtClean="0">
                <a:latin typeface="+mn-lt"/>
                <a:cs typeface="+mn-cs"/>
              </a:rPr>
              <a:t>STEP SIX </a:t>
            </a:r>
            <a:r>
              <a:rPr lang="en-US" sz="1200" b="1" dirty="0">
                <a:latin typeface="+mn-lt"/>
                <a:cs typeface="+mn-cs"/>
              </a:rPr>
              <a:t>– PROGRAM EVALUATION </a:t>
            </a:r>
          </a:p>
          <a:p>
            <a:pPr>
              <a:defRPr/>
            </a:pPr>
            <a:r>
              <a:rPr lang="en-US" sz="1200" dirty="0" smtClean="0">
                <a:latin typeface="+mn-lt"/>
                <a:cs typeface="+mn-cs"/>
              </a:rPr>
              <a:t>Once ELs exit the EL program, the law requires that they MUST be monitored for </a:t>
            </a:r>
            <a:r>
              <a:rPr lang="en-US" sz="1200" i="1" dirty="0" smtClean="0">
                <a:latin typeface="+mn-lt"/>
                <a:cs typeface="+mn-cs"/>
              </a:rPr>
              <a:t>four</a:t>
            </a:r>
            <a:r>
              <a:rPr lang="en-US" sz="1200" dirty="0" smtClean="0">
                <a:latin typeface="+mn-lt"/>
                <a:cs typeface="+mn-cs"/>
              </a:rPr>
              <a:t> years.</a:t>
            </a:r>
          </a:p>
          <a:p>
            <a:pPr>
              <a:defRPr/>
            </a:pPr>
            <a:endParaRPr lang="en-US" sz="1200" dirty="0">
              <a:latin typeface="+mn-lt"/>
              <a:cs typeface="+mn-cs"/>
            </a:endParaRPr>
          </a:p>
          <a:p>
            <a:pPr>
              <a:defRPr/>
            </a:pPr>
            <a:r>
              <a:rPr lang="en-US" sz="1200" b="1" dirty="0">
                <a:latin typeface="+mn-lt"/>
              </a:rPr>
              <a:t>STEP </a:t>
            </a:r>
            <a:r>
              <a:rPr lang="en-US" sz="1200" b="1" dirty="0" smtClean="0">
                <a:latin typeface="+mn-lt"/>
              </a:rPr>
              <a:t>SEVEN </a:t>
            </a:r>
            <a:r>
              <a:rPr lang="en-US" sz="1200" b="1" dirty="0">
                <a:latin typeface="+mn-lt"/>
              </a:rPr>
              <a:t>– PROGRAM EVALUATION </a:t>
            </a:r>
            <a:endParaRPr lang="en-US" sz="1200" b="1" dirty="0" smtClean="0">
              <a:latin typeface="+mn-lt"/>
            </a:endParaRPr>
          </a:p>
          <a:p>
            <a:pPr>
              <a:defRPr/>
            </a:pPr>
            <a:r>
              <a:rPr lang="en-US" sz="1200" dirty="0" smtClean="0">
                <a:latin typeface="+mn-lt"/>
              </a:rPr>
              <a:t>On-going program evaluations from comprehensive needs assessments provide a basis for revisions to the district plan and guidelines for English Learners.</a:t>
            </a:r>
            <a:endParaRPr lang="en-US" sz="1200" dirty="0">
              <a:latin typeface="+mn-lt"/>
            </a:endParaRPr>
          </a:p>
          <a:p>
            <a:pPr>
              <a:defRPr/>
            </a:pPr>
            <a:endParaRPr lang="en-US" sz="1050" dirty="0">
              <a:latin typeface="Arial" charset="0"/>
              <a:cs typeface="+mn-cs"/>
            </a:endParaRPr>
          </a:p>
          <a:p>
            <a:pPr>
              <a:defRPr/>
            </a:pPr>
            <a:endParaRPr lang="en-US" sz="1200" dirty="0">
              <a:latin typeface="Calibri" pitchFamily="34" charset="0"/>
              <a:cs typeface="+mn-cs"/>
            </a:endParaRPr>
          </a:p>
        </p:txBody>
      </p:sp>
      <p:sp>
        <p:nvSpPr>
          <p:cNvPr id="5" name="Text Box 3"/>
          <p:cNvSpPr txBox="1">
            <a:spLocks noChangeArrowheads="1"/>
          </p:cNvSpPr>
          <p:nvPr/>
        </p:nvSpPr>
        <p:spPr bwMode="auto">
          <a:xfrm>
            <a:off x="279640" y="228600"/>
            <a:ext cx="8610600" cy="3631763"/>
          </a:xfrm>
          <a:prstGeom prst="rect">
            <a:avLst/>
          </a:prstGeom>
          <a:noFill/>
          <a:ln w="9525">
            <a:noFill/>
            <a:miter lim="800000"/>
            <a:headEnd/>
            <a:tailEnd/>
          </a:ln>
          <a:effectLst/>
        </p:spPr>
        <p:txBody>
          <a:bodyPr wrap="square">
            <a:spAutoFit/>
          </a:bodyPr>
          <a:lstStyle/>
          <a:p>
            <a:pPr>
              <a:defRPr/>
            </a:pPr>
            <a:r>
              <a:rPr lang="en-US" altLang="en-US" sz="1400" b="1" dirty="0">
                <a:latin typeface="+mn-lt"/>
              </a:rPr>
              <a:t>The district assures an equitable, quality education for all EL students by adhering to the following process: </a:t>
            </a:r>
            <a:endParaRPr lang="en-US" altLang="en-US" sz="1400" b="1" dirty="0" smtClean="0">
              <a:latin typeface="+mn-lt"/>
            </a:endParaRPr>
          </a:p>
          <a:p>
            <a:pPr>
              <a:defRPr/>
            </a:pPr>
            <a:endParaRPr lang="en-US" sz="1200" b="1" dirty="0">
              <a:latin typeface="+mn-lt"/>
              <a:cs typeface="+mn-cs"/>
            </a:endParaRPr>
          </a:p>
          <a:p>
            <a:pPr>
              <a:defRPr/>
            </a:pPr>
            <a:r>
              <a:rPr lang="en-US" sz="1200" b="1" dirty="0">
                <a:latin typeface="+mn-lt"/>
                <a:cs typeface="+mn-cs"/>
              </a:rPr>
              <a:t>STEP ONE – </a:t>
            </a:r>
            <a:r>
              <a:rPr lang="en-US" sz="1200" b="1" dirty="0" smtClean="0">
                <a:latin typeface="+mn-lt"/>
                <a:cs typeface="+mn-cs"/>
              </a:rPr>
              <a:t>Identification of ELs</a:t>
            </a:r>
            <a:endParaRPr lang="en-US" sz="1200" b="1" dirty="0">
              <a:latin typeface="+mn-lt"/>
              <a:cs typeface="+mn-cs"/>
            </a:endParaRPr>
          </a:p>
          <a:p>
            <a:pPr>
              <a:defRPr/>
            </a:pPr>
            <a:r>
              <a:rPr lang="en-US" sz="1200" dirty="0" smtClean="0">
                <a:latin typeface="+mn-lt"/>
                <a:cs typeface="+mn-cs"/>
              </a:rPr>
              <a:t>The district identifies all students potentially needing English Learner services.  The Home Language Survey is administered as part of the initial enrollment and registration process for all students</a:t>
            </a:r>
          </a:p>
          <a:p>
            <a:pPr>
              <a:defRPr/>
            </a:pPr>
            <a:endParaRPr lang="en-US" sz="1200" dirty="0">
              <a:latin typeface="+mn-lt"/>
              <a:cs typeface="+mn-cs"/>
            </a:endParaRPr>
          </a:p>
          <a:p>
            <a:pPr>
              <a:defRPr/>
            </a:pPr>
            <a:r>
              <a:rPr lang="en-US" sz="1200" b="1" dirty="0">
                <a:latin typeface="+mn-lt"/>
                <a:cs typeface="+mn-cs"/>
              </a:rPr>
              <a:t>STEP TWO – ASSESSMENT OF LANGUAGE PROFICIENCY </a:t>
            </a:r>
          </a:p>
          <a:p>
            <a:pPr>
              <a:defRPr/>
            </a:pPr>
            <a:r>
              <a:rPr lang="en-US" sz="1200" dirty="0">
                <a:latin typeface="+mn-lt"/>
                <a:cs typeface="+mn-cs"/>
              </a:rPr>
              <a:t>Students whose Home Language Survey reveals the use of a language other than English by the student or other individual in the home, will be assessed using a Language Proficiency Assessment approved by the Mississippi Department of Education. The assessment will occur within 30 days after their initial enrollment within the </a:t>
            </a:r>
            <a:r>
              <a:rPr lang="en-US" sz="1200" dirty="0" smtClean="0">
                <a:latin typeface="+mn-lt"/>
                <a:cs typeface="+mn-cs"/>
              </a:rPr>
              <a:t>district</a:t>
            </a:r>
          </a:p>
          <a:p>
            <a:pPr>
              <a:defRPr/>
            </a:pPr>
            <a:r>
              <a:rPr lang="en-US" sz="1200" dirty="0" smtClean="0">
                <a:latin typeface="+mn-lt"/>
                <a:cs typeface="+mn-cs"/>
              </a:rPr>
              <a:t>.</a:t>
            </a:r>
            <a:endParaRPr lang="en-US" sz="1200" dirty="0">
              <a:latin typeface="+mn-lt"/>
              <a:cs typeface="+mn-cs"/>
            </a:endParaRPr>
          </a:p>
          <a:p>
            <a:pPr>
              <a:defRPr/>
            </a:pPr>
            <a:r>
              <a:rPr lang="en-US" sz="1200" b="1" dirty="0">
                <a:latin typeface="+mn-lt"/>
                <a:cs typeface="+mn-cs"/>
              </a:rPr>
              <a:t>STEP THREE – PROGRAM PLACEMENT </a:t>
            </a:r>
          </a:p>
          <a:p>
            <a:pPr>
              <a:defRPr/>
            </a:pPr>
            <a:r>
              <a:rPr lang="en-US" sz="1200" dirty="0" smtClean="0">
                <a:latin typeface="+mn-lt"/>
                <a:cs typeface="+mn-cs"/>
              </a:rPr>
              <a:t>If the state approved Language Proficiency Assessment indicates a student needs EL services, a parental permission to receive services form is sent to the parent.  A parent may refuse services.  Upon receiving parental permission, the student is placed in the EL program.  Upon placement, an LSP is developed.</a:t>
            </a:r>
          </a:p>
          <a:p>
            <a:pPr>
              <a:defRPr/>
            </a:pPr>
            <a:endParaRPr lang="en-US" sz="1200" dirty="0" smtClean="0">
              <a:latin typeface="+mn-lt"/>
              <a:cs typeface="+mn-cs"/>
            </a:endParaRPr>
          </a:p>
          <a:p>
            <a:pPr>
              <a:defRPr/>
            </a:pPr>
            <a:r>
              <a:rPr lang="en-US" sz="1200" b="1" dirty="0" smtClean="0">
                <a:latin typeface="+mn-lt"/>
                <a:cs typeface="+mn-cs"/>
              </a:rPr>
              <a:t>STEP FOUR- STAFFING and RESOURCES</a:t>
            </a:r>
          </a:p>
          <a:p>
            <a:pPr>
              <a:defRPr/>
            </a:pPr>
            <a:r>
              <a:rPr lang="en-US" sz="1200" dirty="0" smtClean="0">
                <a:latin typeface="+mn-lt"/>
                <a:cs typeface="+mn-cs"/>
              </a:rPr>
              <a:t>EL teachers/tutors provide a language acquisition instructional program for ELs.  The district and the Office of Federal Programs provide resources and professional learning for a viable instructional program and parent support.</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2" descr="j0408840"/>
          <p:cNvPicPr>
            <a:picLocks noGrp="1" noChangeAspect="1" noChangeArrowheads="1"/>
          </p:cNvPicPr>
          <p:nvPr>
            <p:ph type="title" idx="4294967295"/>
          </p:nvPr>
        </p:nvPicPr>
        <p:blipFill>
          <a:blip r:embed="rId2">
            <a:extLst>
              <a:ext uri="{28A0092B-C50C-407E-A947-70E740481C1C}">
                <a14:useLocalDpi xmlns:a14="http://schemas.microsoft.com/office/drawing/2010/main" val="0"/>
              </a:ext>
            </a:extLst>
          </a:blip>
          <a:srcRect/>
          <a:stretch>
            <a:fillRect/>
          </a:stretch>
        </p:blipFill>
        <p:spPr>
          <a:xfrm>
            <a:off x="0" y="0"/>
            <a:ext cx="4648200" cy="3486150"/>
          </a:xfrm>
        </p:spPr>
      </p:pic>
      <p:sp>
        <p:nvSpPr>
          <p:cNvPr id="19459" name="Text Box 3"/>
          <p:cNvSpPr txBox="1">
            <a:spLocks noChangeArrowheads="1"/>
          </p:cNvSpPr>
          <p:nvPr/>
        </p:nvSpPr>
        <p:spPr bwMode="auto">
          <a:xfrm>
            <a:off x="228600" y="3441700"/>
            <a:ext cx="8686800" cy="3416300"/>
          </a:xfrm>
          <a:prstGeom prst="rect">
            <a:avLst/>
          </a:prstGeom>
          <a:noFill/>
          <a:ln w="9525">
            <a:noFill/>
            <a:miter lim="800000"/>
            <a:headEnd/>
            <a:tailEnd/>
          </a:ln>
          <a:effectLst/>
        </p:spPr>
        <p:txBody>
          <a:bodyPr wrap="square">
            <a:spAutoFit/>
          </a:bodyPr>
          <a:lstStyle/>
          <a:p>
            <a:pPr>
              <a:defRPr/>
            </a:pPr>
            <a:endParaRPr lang="en-US" sz="2000" b="1" dirty="0">
              <a:latin typeface="+mn-lt"/>
              <a:cs typeface="+mn-cs"/>
            </a:endParaRPr>
          </a:p>
          <a:p>
            <a:pPr>
              <a:defRPr/>
            </a:pPr>
            <a:r>
              <a:rPr lang="en-US" sz="1400" b="1" dirty="0">
                <a:latin typeface="+mn-lt"/>
                <a:cs typeface="+mn-cs"/>
              </a:rPr>
              <a:t>Federal Guidance </a:t>
            </a:r>
            <a:r>
              <a:rPr lang="en-US" sz="1400" dirty="0">
                <a:latin typeface="+mn-lt"/>
                <a:cs typeface="+mn-cs"/>
              </a:rPr>
              <a:t>says that “States must produce individual student interpretive, descriptive and diagnostic reports that allow parents, teachers and principals to understand and address the specific academic needs of each student and that include information regarding achievement on academic assessment aligned with each State’s academic achievement standards.  States must provide these reports to parents, teachers and principals of all public schools as soon as possible after the assessments are given.”</a:t>
            </a:r>
          </a:p>
          <a:p>
            <a:pPr>
              <a:buFontTx/>
              <a:buChar char="•"/>
              <a:defRPr/>
            </a:pPr>
            <a:endParaRPr lang="en-US" sz="1400" dirty="0">
              <a:latin typeface="+mn-lt"/>
              <a:cs typeface="+mn-cs"/>
            </a:endParaRPr>
          </a:p>
          <a:p>
            <a:pPr>
              <a:defRPr/>
            </a:pPr>
            <a:r>
              <a:rPr lang="en-US" sz="1400" b="1" dirty="0">
                <a:latin typeface="+mn-lt"/>
                <a:cs typeface="+mn-cs"/>
              </a:rPr>
              <a:t>What does this mean to you?</a:t>
            </a:r>
          </a:p>
          <a:p>
            <a:pPr>
              <a:buFontTx/>
              <a:buChar char="•"/>
              <a:defRPr/>
            </a:pPr>
            <a:r>
              <a:rPr lang="en-US" sz="1400" dirty="0" smtClean="0">
                <a:latin typeface="+mn-lt"/>
                <a:cs typeface="+mn-cs"/>
              </a:rPr>
              <a:t>PPSD </a:t>
            </a:r>
            <a:r>
              <a:rPr lang="en-US" sz="1400" dirty="0">
                <a:latin typeface="+mn-lt"/>
                <a:cs typeface="+mn-cs"/>
              </a:rPr>
              <a:t>will report District, School, and Student assessment data to you as soon as the State releases the information for sharing with you.</a:t>
            </a:r>
          </a:p>
          <a:p>
            <a:pPr>
              <a:buFontTx/>
              <a:buChar char="•"/>
              <a:defRPr/>
            </a:pPr>
            <a:r>
              <a:rPr lang="en-US" sz="1400" dirty="0">
                <a:latin typeface="+mn-lt"/>
                <a:cs typeface="+mn-cs"/>
              </a:rPr>
              <a:t>This information will be discusses individually with you at </a:t>
            </a:r>
            <a:r>
              <a:rPr lang="en-US" sz="1400" dirty="0" smtClean="0">
                <a:latin typeface="+mn-lt"/>
                <a:cs typeface="+mn-cs"/>
              </a:rPr>
              <a:t>Parent-Teacher </a:t>
            </a:r>
            <a:r>
              <a:rPr lang="en-US" sz="1400" dirty="0">
                <a:latin typeface="+mn-lt"/>
                <a:cs typeface="+mn-cs"/>
              </a:rPr>
              <a:t>conferences or another individual meeting time between you and your child’s teacher.</a:t>
            </a:r>
          </a:p>
          <a:p>
            <a:pPr>
              <a:buFontTx/>
              <a:buChar char="•"/>
              <a:defRPr/>
            </a:pPr>
            <a:r>
              <a:rPr lang="en-US" sz="1400" dirty="0">
                <a:latin typeface="+mn-lt"/>
                <a:cs typeface="+mn-cs"/>
              </a:rPr>
              <a:t>Based on this information the district, schools and teachers will work with parents and the community to determine how best to utilize federal funds to support any deficit areas identified during testing.</a:t>
            </a:r>
          </a:p>
          <a:p>
            <a:pPr>
              <a:defRPr/>
            </a:pPr>
            <a:endParaRPr lang="en-US" sz="1400" dirty="0">
              <a:latin typeface="Calibri" pitchFamily="34" charset="0"/>
              <a:cs typeface="+mn-cs"/>
            </a:endParaRPr>
          </a:p>
        </p:txBody>
      </p:sp>
      <p:sp>
        <p:nvSpPr>
          <p:cNvPr id="20484" name="Rectangle 3"/>
          <p:cNvSpPr>
            <a:spLocks noChangeArrowheads="1"/>
          </p:cNvSpPr>
          <p:nvPr/>
        </p:nvSpPr>
        <p:spPr bwMode="auto">
          <a:xfrm>
            <a:off x="5029200" y="76200"/>
            <a:ext cx="3733800" cy="35702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1600" b="1" dirty="0">
                <a:latin typeface="+mn-lt"/>
              </a:rPr>
              <a:t>Individual Student  Assessment Reports</a:t>
            </a:r>
            <a:endParaRPr lang="en-US" sz="1600" dirty="0">
              <a:latin typeface="+mn-lt"/>
            </a:endParaRPr>
          </a:p>
          <a:p>
            <a:endParaRPr lang="en-US" sz="1050" dirty="0" smtClean="0">
              <a:latin typeface="+mn-lt"/>
            </a:endParaRPr>
          </a:p>
          <a:p>
            <a:r>
              <a:rPr lang="en-US" sz="1400" dirty="0" smtClean="0">
                <a:latin typeface="+mn-lt"/>
              </a:rPr>
              <a:t>The </a:t>
            </a:r>
            <a:r>
              <a:rPr lang="en-US" sz="1400" dirty="0">
                <a:latin typeface="+mn-lt"/>
              </a:rPr>
              <a:t>Mississippi Assessment Program (MAP) measures students’ knowledge, skills, and academic growth from elementary through high school. Student progress is measured from grades 3 through 8 with annual tests in English Language Arts and Mathematics and in high school Algebra I and English II. MAP assessments are designed to let parents know how their child is progressing, and to give teachers more information to guide instruction. The goal of MAP is to evaluate and monitor student learning to ensure students develop the knowledge and skills they need to graduate prepared for college or careers. </a:t>
            </a:r>
          </a:p>
        </p:txBody>
      </p:sp>
    </p:spTree>
    <p:extLst>
      <p:ext uri="{BB962C8B-B14F-4D97-AF65-F5344CB8AC3E}">
        <p14:creationId xmlns:p14="http://schemas.microsoft.com/office/powerpoint/2010/main" val="21909538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descr="j0408840"/>
          <p:cNvPicPr>
            <a:picLocks noGrp="1" noChangeAspect="1" noChangeArrowheads="1"/>
          </p:cNvPicPr>
          <p:nvPr>
            <p:ph type="title" idx="4294967295"/>
          </p:nvPr>
        </p:nvPicPr>
        <p:blipFill>
          <a:blip r:embed="rId2">
            <a:extLst>
              <a:ext uri="{28A0092B-C50C-407E-A947-70E740481C1C}">
                <a14:useLocalDpi xmlns:a14="http://schemas.microsoft.com/office/drawing/2010/main" val="0"/>
              </a:ext>
            </a:extLst>
          </a:blip>
          <a:srcRect/>
          <a:stretch>
            <a:fillRect/>
          </a:stretch>
        </p:blipFill>
        <p:spPr>
          <a:xfrm>
            <a:off x="0" y="0"/>
            <a:ext cx="4648200" cy="3486150"/>
          </a:xfrm>
        </p:spPr>
      </p:pic>
      <p:sp>
        <p:nvSpPr>
          <p:cNvPr id="19459" name="Text Box 3"/>
          <p:cNvSpPr txBox="1">
            <a:spLocks noChangeArrowheads="1"/>
          </p:cNvSpPr>
          <p:nvPr/>
        </p:nvSpPr>
        <p:spPr bwMode="auto">
          <a:xfrm>
            <a:off x="647700" y="3886200"/>
            <a:ext cx="8001000" cy="1631216"/>
          </a:xfrm>
          <a:prstGeom prst="rect">
            <a:avLst/>
          </a:prstGeom>
          <a:noFill/>
          <a:ln w="9525">
            <a:noFill/>
            <a:miter lim="800000"/>
            <a:headEnd/>
            <a:tailEnd/>
          </a:ln>
          <a:effectLst/>
        </p:spPr>
        <p:txBody>
          <a:bodyPr wrap="square">
            <a:spAutoFit/>
          </a:bodyPr>
          <a:lstStyle/>
          <a:p>
            <a:pPr>
              <a:defRPr/>
            </a:pPr>
            <a:r>
              <a:rPr lang="en-US" sz="2000" dirty="0" smtClean="0">
                <a:latin typeface="+mn-lt"/>
                <a:cs typeface="+mn-cs"/>
              </a:rPr>
              <a:t>Schools </a:t>
            </a:r>
            <a:r>
              <a:rPr lang="en-US" sz="2000" dirty="0">
                <a:latin typeface="+mn-lt"/>
                <a:cs typeface="+mn-cs"/>
              </a:rPr>
              <a:t>are required to utilize a certain percentage of Title I funds </a:t>
            </a:r>
            <a:endParaRPr lang="en-US" sz="2000" dirty="0" smtClean="0">
              <a:latin typeface="+mn-lt"/>
              <a:cs typeface="+mn-cs"/>
            </a:endParaRPr>
          </a:p>
          <a:p>
            <a:pPr>
              <a:defRPr/>
            </a:pPr>
            <a:r>
              <a:rPr lang="en-US" sz="2000" dirty="0" smtClean="0">
                <a:latin typeface="+mn-lt"/>
                <a:cs typeface="+mn-cs"/>
              </a:rPr>
              <a:t>for parent and family engagement </a:t>
            </a:r>
            <a:r>
              <a:rPr lang="en-US" sz="2000" dirty="0">
                <a:latin typeface="+mn-lt"/>
                <a:cs typeface="+mn-cs"/>
              </a:rPr>
              <a:t>activities. </a:t>
            </a:r>
            <a:r>
              <a:rPr lang="en-US" sz="2000" dirty="0" smtClean="0">
                <a:latin typeface="+mn-lt"/>
                <a:cs typeface="+mn-cs"/>
              </a:rPr>
              <a:t>Parent Surveys on </a:t>
            </a:r>
          </a:p>
          <a:p>
            <a:pPr>
              <a:defRPr/>
            </a:pPr>
            <a:r>
              <a:rPr lang="en-US" sz="2000" dirty="0">
                <a:latin typeface="+mn-lt"/>
                <a:cs typeface="+mn-cs"/>
              </a:rPr>
              <a:t>h</a:t>
            </a:r>
            <a:r>
              <a:rPr lang="en-US" sz="2000" dirty="0" smtClean="0">
                <a:latin typeface="+mn-lt"/>
                <a:cs typeface="+mn-cs"/>
              </a:rPr>
              <a:t>ow to spend parental engagement </a:t>
            </a:r>
            <a:r>
              <a:rPr lang="en-US" sz="2000" dirty="0">
                <a:latin typeface="+mn-lt"/>
                <a:cs typeface="+mn-cs"/>
              </a:rPr>
              <a:t>f</a:t>
            </a:r>
            <a:r>
              <a:rPr lang="en-US" sz="2000" dirty="0" smtClean="0">
                <a:latin typeface="+mn-lt"/>
                <a:cs typeface="+mn-cs"/>
              </a:rPr>
              <a:t>unds are distributed annually.  </a:t>
            </a:r>
          </a:p>
          <a:p>
            <a:pPr>
              <a:defRPr/>
            </a:pPr>
            <a:r>
              <a:rPr lang="en-US" sz="2000" dirty="0" smtClean="0">
                <a:latin typeface="+mn-lt"/>
                <a:cs typeface="+mn-cs"/>
              </a:rPr>
              <a:t>Parent responses </a:t>
            </a:r>
            <a:r>
              <a:rPr lang="en-US" sz="2000" dirty="0">
                <a:latin typeface="+mn-lt"/>
                <a:cs typeface="+mn-cs"/>
              </a:rPr>
              <a:t>help us plan how this money should best be </a:t>
            </a:r>
            <a:r>
              <a:rPr lang="en-US" sz="2000" dirty="0" smtClean="0">
                <a:latin typeface="+mn-lt"/>
                <a:cs typeface="+mn-cs"/>
              </a:rPr>
              <a:t>spent</a:t>
            </a:r>
          </a:p>
          <a:p>
            <a:pPr>
              <a:defRPr/>
            </a:pPr>
            <a:r>
              <a:rPr lang="en-US" sz="2000" dirty="0" smtClean="0">
                <a:latin typeface="+mn-lt"/>
                <a:cs typeface="+mn-cs"/>
              </a:rPr>
              <a:t> </a:t>
            </a:r>
            <a:r>
              <a:rPr lang="en-US" sz="2000" dirty="0">
                <a:latin typeface="+mn-lt"/>
                <a:cs typeface="+mn-cs"/>
              </a:rPr>
              <a:t>to </a:t>
            </a:r>
            <a:r>
              <a:rPr lang="en-US" sz="2000" dirty="0" smtClean="0">
                <a:latin typeface="+mn-lt"/>
                <a:cs typeface="+mn-cs"/>
              </a:rPr>
              <a:t>maximize </a:t>
            </a:r>
            <a:r>
              <a:rPr lang="en-US" sz="2000" dirty="0">
                <a:latin typeface="+mn-lt"/>
                <a:cs typeface="+mn-cs"/>
              </a:rPr>
              <a:t>the benefits for our students.  </a:t>
            </a:r>
          </a:p>
        </p:txBody>
      </p:sp>
      <p:sp>
        <p:nvSpPr>
          <p:cNvPr id="21508" name="Rectangle 3"/>
          <p:cNvSpPr>
            <a:spLocks noChangeArrowheads="1"/>
          </p:cNvSpPr>
          <p:nvPr/>
        </p:nvSpPr>
        <p:spPr bwMode="auto">
          <a:xfrm>
            <a:off x="4953000" y="152400"/>
            <a:ext cx="3733800" cy="21236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endParaRPr lang="en-US" altLang="en-US" b="1" dirty="0"/>
          </a:p>
          <a:p>
            <a:pPr algn="ctr" eaLnBrk="1" hangingPunct="1"/>
            <a:endParaRPr lang="en-US" altLang="en-US" b="1" dirty="0"/>
          </a:p>
          <a:p>
            <a:pPr algn="ctr" eaLnBrk="1" hangingPunct="1"/>
            <a:r>
              <a:rPr lang="en-US" altLang="en-US" sz="2000" b="1" dirty="0" smtClean="0"/>
              <a:t>Opportunity</a:t>
            </a:r>
          </a:p>
          <a:p>
            <a:pPr algn="ctr" eaLnBrk="1" hangingPunct="1"/>
            <a:r>
              <a:rPr lang="en-US" altLang="en-US" sz="2000" b="1" dirty="0" smtClean="0"/>
              <a:t> </a:t>
            </a:r>
            <a:r>
              <a:rPr lang="en-US" altLang="en-US" sz="2000" b="1" dirty="0"/>
              <a:t>for </a:t>
            </a:r>
            <a:endParaRPr lang="en-US" altLang="en-US" sz="2000" b="1" dirty="0" smtClean="0"/>
          </a:p>
          <a:p>
            <a:pPr algn="ctr" eaLnBrk="1" hangingPunct="1"/>
            <a:r>
              <a:rPr lang="en-US" altLang="en-US" sz="2000" b="1" dirty="0" smtClean="0"/>
              <a:t>Feedback</a:t>
            </a:r>
            <a:endParaRPr lang="en-US" altLang="en-US" sz="2000" b="1" dirty="0"/>
          </a:p>
          <a:p>
            <a:pPr algn="ctr" eaLnBrk="1" hangingPunct="1"/>
            <a:endParaRPr lang="en-US" altLang="en-US" b="1" dirty="0"/>
          </a:p>
          <a:p>
            <a:pPr algn="ctr" eaLnBrk="1" hangingPunct="1"/>
            <a:endParaRPr lang="en-US" altLang="en-US" b="1"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2" descr="j0408840"/>
          <p:cNvPicPr>
            <a:picLocks noGrp="1" noChangeAspect="1" noChangeArrowheads="1"/>
          </p:cNvPicPr>
          <p:nvPr>
            <p:ph type="title" idx="4294967295"/>
          </p:nvPr>
        </p:nvPicPr>
        <p:blipFill>
          <a:blip r:embed="rId2">
            <a:extLst>
              <a:ext uri="{28A0092B-C50C-407E-A947-70E740481C1C}">
                <a14:useLocalDpi xmlns:a14="http://schemas.microsoft.com/office/drawing/2010/main" val="0"/>
              </a:ext>
            </a:extLst>
          </a:blip>
          <a:srcRect/>
          <a:stretch>
            <a:fillRect/>
          </a:stretch>
        </p:blipFill>
        <p:spPr>
          <a:xfrm>
            <a:off x="0" y="0"/>
            <a:ext cx="4648200" cy="3486150"/>
          </a:xfrm>
        </p:spPr>
      </p:pic>
      <p:sp>
        <p:nvSpPr>
          <p:cNvPr id="19459" name="Text Box 3"/>
          <p:cNvSpPr txBox="1">
            <a:spLocks noChangeArrowheads="1"/>
          </p:cNvSpPr>
          <p:nvPr/>
        </p:nvSpPr>
        <p:spPr bwMode="auto">
          <a:xfrm>
            <a:off x="381000" y="3048000"/>
            <a:ext cx="8382000" cy="3477875"/>
          </a:xfrm>
          <a:prstGeom prst="rect">
            <a:avLst/>
          </a:prstGeom>
          <a:noFill/>
          <a:ln w="9525">
            <a:noFill/>
            <a:miter lim="800000"/>
            <a:headEnd/>
            <a:tailEnd/>
          </a:ln>
          <a:effectLst/>
        </p:spPr>
        <p:txBody>
          <a:bodyPr>
            <a:spAutoFit/>
          </a:bodyPr>
          <a:lstStyle/>
          <a:p>
            <a:pPr>
              <a:defRPr/>
            </a:pPr>
            <a:endParaRPr lang="en-US" sz="2000" b="1" dirty="0">
              <a:latin typeface="+mn-lt"/>
              <a:cs typeface="+mn-cs"/>
            </a:endParaRPr>
          </a:p>
          <a:p>
            <a:pPr>
              <a:buFontTx/>
              <a:buChar char="•"/>
              <a:defRPr/>
            </a:pPr>
            <a:endParaRPr lang="en-US" sz="2000" b="1" dirty="0">
              <a:latin typeface="+mn-lt"/>
              <a:cs typeface="+mn-cs"/>
            </a:endParaRPr>
          </a:p>
          <a:p>
            <a:pPr>
              <a:defRPr/>
            </a:pPr>
            <a:r>
              <a:rPr lang="en-US" dirty="0">
                <a:latin typeface="+mn-lt"/>
                <a:cs typeface="+mn-cs"/>
              </a:rPr>
              <a:t>Complaints and grievances concerning the implementation of federally funded educational programs in the </a:t>
            </a:r>
            <a:r>
              <a:rPr lang="en-US" dirty="0" smtClean="0">
                <a:latin typeface="+mn-lt"/>
                <a:cs typeface="+mn-cs"/>
              </a:rPr>
              <a:t>Pearl </a:t>
            </a:r>
            <a:r>
              <a:rPr lang="en-US" dirty="0">
                <a:latin typeface="+mn-lt"/>
                <a:cs typeface="+mn-cs"/>
              </a:rPr>
              <a:t>Public School District shall be resolved, when possible, at the source of the complaint. If resolution is not achieved in the initial discussion, the complainant must provide a written, signed complaint to the Director of Federal Programs. The written complaint must include the address and other pertinent contact information of the complainant.</a:t>
            </a:r>
            <a:endParaRPr lang="en-US" b="1" dirty="0">
              <a:latin typeface="+mn-lt"/>
              <a:cs typeface="+mn-cs"/>
            </a:endParaRPr>
          </a:p>
          <a:p>
            <a:pPr>
              <a:defRPr/>
            </a:pPr>
            <a:endParaRPr lang="en-US" b="1" dirty="0">
              <a:latin typeface="+mn-lt"/>
              <a:cs typeface="+mn-cs"/>
            </a:endParaRPr>
          </a:p>
          <a:p>
            <a:pPr>
              <a:defRPr/>
            </a:pPr>
            <a:r>
              <a:rPr lang="en-US" dirty="0">
                <a:latin typeface="+mn-lt"/>
                <a:cs typeface="+mn-cs"/>
              </a:rPr>
              <a:t>Additional information concerning the federal programs complaint policy can be found in  </a:t>
            </a:r>
            <a:r>
              <a:rPr lang="en-US" dirty="0" smtClean="0">
                <a:latin typeface="+mn-lt"/>
                <a:cs typeface="+mn-cs"/>
              </a:rPr>
              <a:t>Pearl </a:t>
            </a:r>
            <a:r>
              <a:rPr lang="en-US" dirty="0">
                <a:latin typeface="+mn-lt"/>
                <a:cs typeface="+mn-cs"/>
              </a:rPr>
              <a:t>Public School District Policies of the Board of Trustees Section K General Public Relations Item KCC</a:t>
            </a:r>
          </a:p>
        </p:txBody>
      </p:sp>
      <p:sp>
        <p:nvSpPr>
          <p:cNvPr id="22532" name="Rectangle 3"/>
          <p:cNvSpPr>
            <a:spLocks noChangeArrowheads="1"/>
          </p:cNvSpPr>
          <p:nvPr/>
        </p:nvSpPr>
        <p:spPr bwMode="auto">
          <a:xfrm>
            <a:off x="4953000" y="304800"/>
            <a:ext cx="3733800" cy="20928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endParaRPr lang="en-US" altLang="en-US" b="1" dirty="0"/>
          </a:p>
          <a:p>
            <a:pPr algn="ctr" eaLnBrk="1" hangingPunct="1"/>
            <a:endParaRPr lang="en-US" altLang="en-US" b="1" dirty="0"/>
          </a:p>
          <a:p>
            <a:pPr algn="ctr" eaLnBrk="1" hangingPunct="1"/>
            <a:endParaRPr lang="en-US" altLang="en-US" b="1" dirty="0"/>
          </a:p>
          <a:p>
            <a:pPr algn="ctr" eaLnBrk="1" hangingPunct="1"/>
            <a:r>
              <a:rPr lang="en-US" altLang="en-US" sz="2000" b="1" dirty="0"/>
              <a:t>Federal Programs  </a:t>
            </a:r>
            <a:endParaRPr lang="en-US" altLang="en-US" sz="2000" b="1" dirty="0" smtClean="0"/>
          </a:p>
          <a:p>
            <a:pPr algn="ctr" eaLnBrk="1" hangingPunct="1"/>
            <a:r>
              <a:rPr lang="en-US" altLang="en-US" sz="2000" b="1" dirty="0" smtClean="0"/>
              <a:t>Complaint </a:t>
            </a:r>
            <a:r>
              <a:rPr lang="en-US" altLang="en-US" sz="2000" b="1" dirty="0"/>
              <a:t>Procedures</a:t>
            </a:r>
          </a:p>
          <a:p>
            <a:pPr algn="ctr" eaLnBrk="1" hangingPunct="1"/>
            <a:endParaRPr lang="en-US" altLang="en-US" b="1" dirty="0"/>
          </a:p>
          <a:p>
            <a:pPr algn="ctr" eaLnBrk="1" hangingPunct="1"/>
            <a:endParaRPr lang="en-US" altLang="en-US"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1" name="Text Box 5"/>
          <p:cNvSpPr txBox="1">
            <a:spLocks noChangeArrowheads="1"/>
          </p:cNvSpPr>
          <p:nvPr/>
        </p:nvSpPr>
        <p:spPr bwMode="auto">
          <a:xfrm>
            <a:off x="609600" y="4572000"/>
            <a:ext cx="79248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000" dirty="0">
                <a:latin typeface="Calibri" panose="020F0502020204030204" pitchFamily="34" charset="0"/>
              </a:rPr>
              <a:t>It is a federal program that provides supplemental services and programs that help </a:t>
            </a:r>
            <a:r>
              <a:rPr lang="en-US" altLang="en-US" sz="2000" b="1" dirty="0">
                <a:latin typeface="Calibri" panose="020F0502020204030204" pitchFamily="34" charset="0"/>
              </a:rPr>
              <a:t>all </a:t>
            </a:r>
            <a:r>
              <a:rPr lang="en-US" altLang="en-US" sz="2000" dirty="0">
                <a:latin typeface="Calibri" panose="020F0502020204030204" pitchFamily="34" charset="0"/>
              </a:rPr>
              <a:t>students in an eligible school meet high academic standards.</a:t>
            </a:r>
          </a:p>
        </p:txBody>
      </p:sp>
      <p:sp>
        <p:nvSpPr>
          <p:cNvPr id="4102" name="Text Box 6"/>
          <p:cNvSpPr txBox="1">
            <a:spLocks noChangeArrowheads="1"/>
          </p:cNvSpPr>
          <p:nvPr/>
        </p:nvSpPr>
        <p:spPr bwMode="auto">
          <a:xfrm flipH="1">
            <a:off x="228600" y="3657600"/>
            <a:ext cx="3886200" cy="1465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3600" b="1" dirty="0"/>
              <a:t>What is Title I?  </a:t>
            </a:r>
          </a:p>
          <a:p>
            <a:pPr algn="ctr" eaLnBrk="1" hangingPunct="1">
              <a:spcBef>
                <a:spcPct val="50000"/>
              </a:spcBef>
            </a:pPr>
            <a:endParaRPr lang="en-US" altLang="en-US" sz="3600" dirty="0"/>
          </a:p>
        </p:txBody>
      </p:sp>
      <p:sp>
        <p:nvSpPr>
          <p:cNvPr id="5" name="Text Box 7"/>
          <p:cNvSpPr txBox="1">
            <a:spLocks noChangeArrowheads="1"/>
          </p:cNvSpPr>
          <p:nvPr/>
        </p:nvSpPr>
        <p:spPr bwMode="auto">
          <a:xfrm>
            <a:off x="4648200" y="762000"/>
            <a:ext cx="4495800" cy="2000548"/>
          </a:xfrm>
          <a:prstGeom prst="rect">
            <a:avLst/>
          </a:prstGeom>
          <a:noFill/>
          <a:ln w="9525">
            <a:noFill/>
            <a:miter lim="800000"/>
            <a:headEnd/>
            <a:tailEnd/>
          </a:ln>
          <a:effectLst/>
        </p:spPr>
        <p:txBody>
          <a:bodyPr wrap="square">
            <a:spAutoFit/>
          </a:bodyPr>
          <a:lstStyle/>
          <a:p>
            <a:pPr algn="ctr">
              <a:defRPr/>
            </a:pPr>
            <a:r>
              <a:rPr lang="en-US" sz="2400" b="1" dirty="0" smtClean="0">
                <a:latin typeface="+mn-lt"/>
                <a:cs typeface="+mn-cs"/>
              </a:rPr>
              <a:t>Pearl Public School District </a:t>
            </a:r>
          </a:p>
          <a:p>
            <a:pPr algn="ctr">
              <a:defRPr/>
            </a:pPr>
            <a:r>
              <a:rPr lang="en-US" sz="3200" b="1" dirty="0" smtClean="0">
                <a:latin typeface="+mn-lt"/>
                <a:cs typeface="+mn-cs"/>
              </a:rPr>
              <a:t>Title I, </a:t>
            </a:r>
            <a:r>
              <a:rPr lang="en-US" sz="3200" b="1" dirty="0" err="1" smtClean="0">
                <a:latin typeface="+mn-lt"/>
                <a:cs typeface="+mn-cs"/>
              </a:rPr>
              <a:t>Schoolwide</a:t>
            </a:r>
            <a:r>
              <a:rPr lang="en-US" sz="3200" b="1" dirty="0" smtClean="0">
                <a:latin typeface="+mn-lt"/>
                <a:cs typeface="+mn-cs"/>
              </a:rPr>
              <a:t> Programs  </a:t>
            </a:r>
          </a:p>
          <a:p>
            <a:pPr algn="ctr">
              <a:defRPr/>
            </a:pPr>
            <a:endParaRPr lang="en-US" sz="3600" b="1" dirty="0">
              <a:latin typeface="+mn-lt"/>
              <a:cs typeface="+mn-cs"/>
            </a:endParaRPr>
          </a:p>
        </p:txBody>
      </p:sp>
      <p:pic>
        <p:nvPicPr>
          <p:cNvPr id="6" name="Picture 2" descr="j040884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a:xfrm>
            <a:off x="0" y="0"/>
            <a:ext cx="4648200" cy="3486150"/>
          </a:xfrm>
          <a:prstGeom prst="rect">
            <a:avLst/>
          </a:prstGeom>
        </p:spPr>
      </p:pic>
    </p:spTree>
    <p:extLst>
      <p:ext uri="{BB962C8B-B14F-4D97-AF65-F5344CB8AC3E}">
        <p14:creationId xmlns:p14="http://schemas.microsoft.com/office/powerpoint/2010/main" val="322006672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descr="j0408840"/>
          <p:cNvPicPr>
            <a:picLocks noGrp="1" noChangeAspect="1" noChangeArrowheads="1"/>
          </p:cNvPicPr>
          <p:nvPr>
            <p:ph type="title" idx="4294967295"/>
          </p:nvPr>
        </p:nvPicPr>
        <p:blipFill>
          <a:blip r:embed="rId2">
            <a:extLst>
              <a:ext uri="{28A0092B-C50C-407E-A947-70E740481C1C}">
                <a14:useLocalDpi xmlns:a14="http://schemas.microsoft.com/office/drawing/2010/main" val="0"/>
              </a:ext>
            </a:extLst>
          </a:blip>
          <a:srcRect/>
          <a:stretch>
            <a:fillRect/>
          </a:stretch>
        </p:blipFill>
        <p:spPr>
          <a:xfrm>
            <a:off x="0" y="0"/>
            <a:ext cx="4648200" cy="3486150"/>
          </a:xfrm>
        </p:spPr>
      </p:pic>
      <p:sp>
        <p:nvSpPr>
          <p:cNvPr id="11267" name="Text Box 3"/>
          <p:cNvSpPr txBox="1">
            <a:spLocks noChangeArrowheads="1"/>
          </p:cNvSpPr>
          <p:nvPr/>
        </p:nvSpPr>
        <p:spPr bwMode="auto">
          <a:xfrm>
            <a:off x="715962" y="3886200"/>
            <a:ext cx="7864475" cy="22159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2400" b="1" dirty="0">
                <a:latin typeface="Calibri" panose="020F0502020204030204" pitchFamily="34" charset="0"/>
              </a:rPr>
              <a:t>Office of Federal </a:t>
            </a:r>
            <a:r>
              <a:rPr lang="en-US" altLang="en-US" sz="2400" b="1" dirty="0" smtClean="0">
                <a:latin typeface="Calibri" panose="020F0502020204030204" pitchFamily="34" charset="0"/>
              </a:rPr>
              <a:t>Programs</a:t>
            </a:r>
          </a:p>
          <a:p>
            <a:pPr algn="ctr" eaLnBrk="1" hangingPunct="1"/>
            <a:r>
              <a:rPr lang="en-US" altLang="en-US" sz="2400" b="1" dirty="0" smtClean="0">
                <a:latin typeface="Calibri" panose="020F0502020204030204" pitchFamily="34" charset="0"/>
              </a:rPr>
              <a:t>Janice Dukes, Director</a:t>
            </a:r>
            <a:endParaRPr lang="en-US" altLang="en-US" sz="2400" b="1" dirty="0">
              <a:latin typeface="Calibri" panose="020F0502020204030204" pitchFamily="34" charset="0"/>
            </a:endParaRPr>
          </a:p>
          <a:p>
            <a:pPr algn="ctr" eaLnBrk="1" hangingPunct="1"/>
            <a:r>
              <a:rPr lang="en-US" altLang="en-US" sz="2400" b="1" dirty="0" smtClean="0">
                <a:latin typeface="Calibri" panose="020F0502020204030204" pitchFamily="34" charset="0"/>
              </a:rPr>
              <a:t>601-933-2461</a:t>
            </a:r>
            <a:endParaRPr lang="en-US" altLang="en-US" sz="2400" b="1" dirty="0">
              <a:latin typeface="Calibri" panose="020F0502020204030204" pitchFamily="34" charset="0"/>
            </a:endParaRPr>
          </a:p>
          <a:p>
            <a:pPr eaLnBrk="1" hangingPunct="1"/>
            <a:endParaRPr lang="en-US" altLang="en-US" b="1" dirty="0">
              <a:latin typeface="Calibri" panose="020F0502020204030204" pitchFamily="34" charset="0"/>
            </a:endParaRPr>
          </a:p>
          <a:p>
            <a:pPr algn="ctr" eaLnBrk="1" hangingPunct="1"/>
            <a:r>
              <a:rPr lang="en-US" altLang="en-US" sz="2000" b="1" dirty="0">
                <a:latin typeface="Calibri" panose="020F0502020204030204" pitchFamily="34" charset="0"/>
              </a:rPr>
              <a:t>Visit: </a:t>
            </a:r>
            <a:r>
              <a:rPr lang="en-US" altLang="en-US" sz="2000" dirty="0">
                <a:latin typeface="Calibri" panose="020F0502020204030204" pitchFamily="34" charset="0"/>
              </a:rPr>
              <a:t> </a:t>
            </a:r>
            <a:r>
              <a:rPr lang="en-US" altLang="en-US" sz="2000" dirty="0" smtClean="0">
                <a:latin typeface="Calibri" panose="020F0502020204030204" pitchFamily="34" charset="0"/>
                <a:hlinkClick r:id="rId3"/>
              </a:rPr>
              <a:t>www.pearlk12.com</a:t>
            </a:r>
            <a:r>
              <a:rPr lang="en-US" altLang="en-US" sz="2000" dirty="0" smtClean="0">
                <a:latin typeface="Calibri" panose="020F0502020204030204" pitchFamily="34" charset="0"/>
              </a:rPr>
              <a:t> </a:t>
            </a:r>
            <a:endParaRPr lang="en-US" altLang="en-US" sz="2000" dirty="0">
              <a:latin typeface="Calibri" panose="020F0502020204030204" pitchFamily="34" charset="0"/>
            </a:endParaRPr>
          </a:p>
          <a:p>
            <a:pPr algn="ctr" eaLnBrk="1" hangingPunct="1"/>
            <a:r>
              <a:rPr lang="en-US" altLang="en-US" sz="2000" dirty="0">
                <a:latin typeface="Calibri" panose="020F0502020204030204" pitchFamily="34" charset="0"/>
              </a:rPr>
              <a:t>	</a:t>
            </a:r>
            <a:r>
              <a:rPr lang="en-US" altLang="en-US" sz="2000" dirty="0">
                <a:latin typeface="Calibri" panose="020F0502020204030204" pitchFamily="34" charset="0"/>
                <a:hlinkClick r:id="rId4"/>
              </a:rPr>
              <a:t>http://</a:t>
            </a:r>
            <a:r>
              <a:rPr lang="en-US" altLang="en-US" sz="2000" dirty="0" smtClean="0">
                <a:latin typeface="Calibri" panose="020F0502020204030204" pitchFamily="34" charset="0"/>
                <a:hlinkClick r:id="rId4"/>
              </a:rPr>
              <a:t>www.mdek12.org</a:t>
            </a:r>
            <a:r>
              <a:rPr lang="en-US" altLang="en-US" sz="2000" dirty="0" smtClean="0">
                <a:latin typeface="Calibri" panose="020F0502020204030204" pitchFamily="34" charset="0"/>
              </a:rPr>
              <a:t> </a:t>
            </a:r>
            <a:r>
              <a:rPr lang="en-US" altLang="en-US" sz="2800" dirty="0">
                <a:latin typeface="Calibri" panose="020F0502020204030204" pitchFamily="34" charset="0"/>
              </a:rPr>
              <a:t>	</a:t>
            </a:r>
            <a:endParaRPr lang="en-US" altLang="en-US" sz="2800" u="sng" dirty="0">
              <a:solidFill>
                <a:schemeClr val="hlink"/>
              </a:solidFill>
              <a:latin typeface="Calibri" panose="020F0502020204030204" pitchFamily="34" charset="0"/>
            </a:endParaRPr>
          </a:p>
        </p:txBody>
      </p:sp>
      <p:sp>
        <p:nvSpPr>
          <p:cNvPr id="11269" name="Text Box 5"/>
          <p:cNvSpPr txBox="1">
            <a:spLocks noChangeArrowheads="1"/>
          </p:cNvSpPr>
          <p:nvPr/>
        </p:nvSpPr>
        <p:spPr bwMode="auto">
          <a:xfrm>
            <a:off x="4953000" y="1481465"/>
            <a:ext cx="3887788"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2800" b="1" dirty="0"/>
              <a:t>For </a:t>
            </a:r>
            <a:r>
              <a:rPr lang="en-US" altLang="en-US" sz="2800" b="1" dirty="0" smtClean="0"/>
              <a:t>more </a:t>
            </a:r>
          </a:p>
          <a:p>
            <a:pPr algn="ctr" eaLnBrk="1" hangingPunct="1"/>
            <a:r>
              <a:rPr lang="en-US" altLang="en-US" sz="2800" b="1" dirty="0" smtClean="0"/>
              <a:t>information:</a:t>
            </a:r>
            <a:endParaRPr lang="en-US" altLang="en-US" sz="2800"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j0408840"/>
          <p:cNvPicPr>
            <a:picLocks noGrp="1" noChangeAspect="1" noChangeArrowheads="1"/>
          </p:cNvPicPr>
          <p:nvPr>
            <p:ph type="title" idx="4294967295"/>
          </p:nvPr>
        </p:nvPicPr>
        <p:blipFill>
          <a:blip r:embed="rId2">
            <a:extLst>
              <a:ext uri="{28A0092B-C50C-407E-A947-70E740481C1C}">
                <a14:useLocalDpi xmlns:a14="http://schemas.microsoft.com/office/drawing/2010/main" val="0"/>
              </a:ext>
            </a:extLst>
          </a:blip>
          <a:srcRect/>
          <a:stretch>
            <a:fillRect/>
          </a:stretch>
        </p:blipFill>
        <p:spPr>
          <a:xfrm>
            <a:off x="0" y="0"/>
            <a:ext cx="4648200" cy="3486150"/>
          </a:xfrm>
        </p:spPr>
      </p:pic>
      <p:sp>
        <p:nvSpPr>
          <p:cNvPr id="33795" name="Text Box 3"/>
          <p:cNvSpPr txBox="1">
            <a:spLocks noChangeArrowheads="1"/>
          </p:cNvSpPr>
          <p:nvPr/>
        </p:nvSpPr>
        <p:spPr bwMode="auto">
          <a:xfrm>
            <a:off x="762000" y="4191000"/>
            <a:ext cx="7696200"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000" dirty="0">
                <a:latin typeface="Calibri" panose="020F0502020204030204" pitchFamily="34" charset="0"/>
              </a:rPr>
              <a:t>A school is eligible for Title I services if at least </a:t>
            </a:r>
            <a:r>
              <a:rPr lang="en-US" altLang="en-US" sz="2000" dirty="0" smtClean="0">
                <a:latin typeface="Calibri" panose="020F0502020204030204" pitchFamily="34" charset="0"/>
              </a:rPr>
              <a:t>40</a:t>
            </a:r>
            <a:r>
              <a:rPr lang="en-US" altLang="en-US" sz="2000" dirty="0">
                <a:latin typeface="Calibri" panose="020F0502020204030204" pitchFamily="34" charset="0"/>
              </a:rPr>
              <a:t>% or more of children are from low income families as measured by free and reduced lunch eligibility.</a:t>
            </a:r>
          </a:p>
        </p:txBody>
      </p:sp>
      <p:sp>
        <p:nvSpPr>
          <p:cNvPr id="33796" name="Text Box 4"/>
          <p:cNvSpPr txBox="1">
            <a:spLocks noChangeArrowheads="1"/>
          </p:cNvSpPr>
          <p:nvPr/>
        </p:nvSpPr>
        <p:spPr bwMode="auto">
          <a:xfrm flipH="1">
            <a:off x="4816475" y="1084262"/>
            <a:ext cx="3886200" cy="22159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2800" b="1" dirty="0"/>
              <a:t>How is a s</a:t>
            </a:r>
            <a:r>
              <a:rPr lang="en-US" altLang="en-US" sz="2800" b="1" dirty="0" smtClean="0"/>
              <a:t>chool eligible </a:t>
            </a:r>
            <a:r>
              <a:rPr lang="en-US" altLang="en-US" sz="2800" b="1" dirty="0"/>
              <a:t>for </a:t>
            </a:r>
            <a:endParaRPr lang="en-US" altLang="en-US" sz="2800" b="1" dirty="0" smtClean="0"/>
          </a:p>
          <a:p>
            <a:pPr algn="ctr" eaLnBrk="1" hangingPunct="1"/>
            <a:r>
              <a:rPr lang="en-US" altLang="en-US" sz="2800" b="1" dirty="0" smtClean="0"/>
              <a:t>Title I Services?  </a:t>
            </a:r>
          </a:p>
          <a:p>
            <a:pPr algn="ctr" eaLnBrk="1" hangingPunct="1">
              <a:spcBef>
                <a:spcPct val="50000"/>
              </a:spcBef>
            </a:pPr>
            <a:endParaRPr lang="en-US" altLang="en-US" sz="36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j0408840"/>
          <p:cNvPicPr>
            <a:picLocks noGrp="1" noChangeAspect="1" noChangeArrowheads="1"/>
          </p:cNvPicPr>
          <p:nvPr>
            <p:ph type="title" idx="4294967295"/>
          </p:nvPr>
        </p:nvPicPr>
        <p:blipFill>
          <a:blip r:embed="rId2">
            <a:extLst>
              <a:ext uri="{28A0092B-C50C-407E-A947-70E740481C1C}">
                <a14:useLocalDpi xmlns:a14="http://schemas.microsoft.com/office/drawing/2010/main" val="0"/>
              </a:ext>
            </a:extLst>
          </a:blip>
          <a:srcRect/>
          <a:stretch>
            <a:fillRect/>
          </a:stretch>
        </p:blipFill>
        <p:spPr>
          <a:xfrm>
            <a:off x="0" y="0"/>
            <a:ext cx="4648200" cy="3486150"/>
          </a:xfrm>
        </p:spPr>
      </p:pic>
      <p:sp>
        <p:nvSpPr>
          <p:cNvPr id="13315" name="Text Box 3"/>
          <p:cNvSpPr txBox="1">
            <a:spLocks noChangeArrowheads="1"/>
          </p:cNvSpPr>
          <p:nvPr/>
        </p:nvSpPr>
        <p:spPr bwMode="auto">
          <a:xfrm>
            <a:off x="533400" y="3480399"/>
            <a:ext cx="8686800" cy="3231654"/>
          </a:xfrm>
          <a:prstGeom prst="rect">
            <a:avLst/>
          </a:prstGeom>
          <a:noFill/>
          <a:ln w="9525">
            <a:noFill/>
            <a:miter lim="800000"/>
            <a:headEnd/>
            <a:tailEnd/>
          </a:ln>
          <a:effectLst/>
        </p:spPr>
        <p:txBody>
          <a:bodyPr>
            <a:spAutoFit/>
          </a:bodyPr>
          <a:lstStyle/>
          <a:p>
            <a:pPr>
              <a:defRPr/>
            </a:pPr>
            <a:endParaRPr lang="en-US" sz="1400" b="1" dirty="0">
              <a:latin typeface="Calibri" pitchFamily="34" charset="0"/>
              <a:cs typeface="+mn-cs"/>
            </a:endParaRPr>
          </a:p>
          <a:p>
            <a:pPr>
              <a:buFontTx/>
              <a:buChar char="•"/>
              <a:defRPr/>
            </a:pPr>
            <a:r>
              <a:rPr lang="en-US" dirty="0">
                <a:latin typeface="+mn-lt"/>
                <a:cs typeface="+mn-cs"/>
              </a:rPr>
              <a:t> Performance standards set by the school, district, state, and </a:t>
            </a:r>
            <a:r>
              <a:rPr lang="en-US" dirty="0" smtClean="0">
                <a:latin typeface="+mn-lt"/>
                <a:cs typeface="+mn-cs"/>
              </a:rPr>
              <a:t>nation</a:t>
            </a:r>
          </a:p>
          <a:p>
            <a:pPr>
              <a:defRPr/>
            </a:pPr>
            <a:endParaRPr lang="en-US" sz="1400" dirty="0">
              <a:latin typeface="+mn-lt"/>
              <a:cs typeface="+mn-cs"/>
            </a:endParaRPr>
          </a:p>
          <a:p>
            <a:pPr>
              <a:buFontTx/>
              <a:buChar char="•"/>
              <a:defRPr/>
            </a:pPr>
            <a:r>
              <a:rPr lang="en-US" dirty="0">
                <a:latin typeface="+mn-lt"/>
                <a:cs typeface="+mn-cs"/>
              </a:rPr>
              <a:t> A comprehensive needs assessment that involves all stakeholders and </a:t>
            </a:r>
            <a:r>
              <a:rPr lang="en-US" dirty="0" smtClean="0">
                <a:latin typeface="+mn-lt"/>
                <a:cs typeface="+mn-cs"/>
              </a:rPr>
              <a:t>  </a:t>
            </a:r>
          </a:p>
          <a:p>
            <a:pPr>
              <a:defRPr/>
            </a:pPr>
            <a:r>
              <a:rPr lang="en-US" dirty="0">
                <a:latin typeface="+mn-lt"/>
                <a:cs typeface="+mn-cs"/>
              </a:rPr>
              <a:t> </a:t>
            </a:r>
            <a:r>
              <a:rPr lang="en-US" dirty="0" smtClean="0">
                <a:latin typeface="+mn-lt"/>
                <a:cs typeface="+mn-cs"/>
              </a:rPr>
              <a:t>  examines </a:t>
            </a:r>
            <a:r>
              <a:rPr lang="en-US" dirty="0">
                <a:latin typeface="+mn-lt"/>
                <a:cs typeface="+mn-cs"/>
              </a:rPr>
              <a:t>multiple sources of school data </a:t>
            </a:r>
            <a:endParaRPr lang="en-US" dirty="0" smtClean="0">
              <a:latin typeface="+mn-lt"/>
              <a:cs typeface="+mn-cs"/>
            </a:endParaRPr>
          </a:p>
          <a:p>
            <a:pPr>
              <a:defRPr/>
            </a:pPr>
            <a:endParaRPr lang="en-US" sz="1200" dirty="0">
              <a:latin typeface="+mn-lt"/>
              <a:cs typeface="+mn-cs"/>
            </a:endParaRPr>
          </a:p>
          <a:p>
            <a:pPr>
              <a:buFontTx/>
              <a:buChar char="•"/>
              <a:defRPr/>
            </a:pPr>
            <a:r>
              <a:rPr lang="en-US" dirty="0">
                <a:latin typeface="+mn-lt"/>
                <a:cs typeface="+mn-cs"/>
              </a:rPr>
              <a:t> Action plans that are designed to strengthen areas of weakness within the </a:t>
            </a:r>
            <a:endParaRPr lang="en-US" dirty="0" smtClean="0">
              <a:latin typeface="+mn-lt"/>
              <a:cs typeface="+mn-cs"/>
            </a:endParaRPr>
          </a:p>
          <a:p>
            <a:pPr>
              <a:defRPr/>
            </a:pPr>
            <a:r>
              <a:rPr lang="en-US" dirty="0">
                <a:latin typeface="+mn-lt"/>
                <a:cs typeface="+mn-cs"/>
              </a:rPr>
              <a:t> </a:t>
            </a:r>
            <a:r>
              <a:rPr lang="en-US" dirty="0" smtClean="0">
                <a:latin typeface="+mn-lt"/>
                <a:cs typeface="+mn-cs"/>
              </a:rPr>
              <a:t>  school’s </a:t>
            </a:r>
            <a:r>
              <a:rPr lang="en-US" dirty="0">
                <a:latin typeface="+mn-lt"/>
                <a:cs typeface="+mn-cs"/>
              </a:rPr>
              <a:t>instructional </a:t>
            </a:r>
            <a:r>
              <a:rPr lang="en-US" dirty="0" smtClean="0">
                <a:latin typeface="+mn-lt"/>
                <a:cs typeface="+mn-cs"/>
              </a:rPr>
              <a:t>program</a:t>
            </a:r>
          </a:p>
          <a:p>
            <a:pPr>
              <a:defRPr/>
            </a:pPr>
            <a:endParaRPr lang="en-US" sz="1200" dirty="0">
              <a:latin typeface="+mn-lt"/>
              <a:cs typeface="+mn-cs"/>
            </a:endParaRPr>
          </a:p>
          <a:p>
            <a:pPr>
              <a:buFontTx/>
              <a:buChar char="•"/>
              <a:defRPr/>
            </a:pPr>
            <a:r>
              <a:rPr lang="en-US" dirty="0">
                <a:latin typeface="+mn-lt"/>
                <a:cs typeface="+mn-cs"/>
              </a:rPr>
              <a:t> Action plans that incorporate resources such as professional development </a:t>
            </a:r>
            <a:endParaRPr lang="en-US" dirty="0" smtClean="0">
              <a:latin typeface="+mn-lt"/>
              <a:cs typeface="+mn-cs"/>
            </a:endParaRPr>
          </a:p>
          <a:p>
            <a:pPr>
              <a:defRPr/>
            </a:pPr>
            <a:r>
              <a:rPr lang="en-US" dirty="0">
                <a:latin typeface="+mn-lt"/>
                <a:cs typeface="+mn-cs"/>
              </a:rPr>
              <a:t> </a:t>
            </a:r>
            <a:r>
              <a:rPr lang="en-US" dirty="0" smtClean="0">
                <a:latin typeface="+mn-lt"/>
                <a:cs typeface="+mn-cs"/>
              </a:rPr>
              <a:t>  for </a:t>
            </a:r>
            <a:r>
              <a:rPr lang="en-US" dirty="0">
                <a:latin typeface="+mn-lt"/>
                <a:cs typeface="+mn-cs"/>
              </a:rPr>
              <a:t>teachers, parent involvement, and materials to supplement classroom </a:t>
            </a:r>
            <a:r>
              <a:rPr lang="en-US" dirty="0" smtClean="0">
                <a:latin typeface="+mn-lt"/>
                <a:cs typeface="+mn-cs"/>
              </a:rPr>
              <a:t> </a:t>
            </a:r>
          </a:p>
          <a:p>
            <a:pPr>
              <a:defRPr/>
            </a:pPr>
            <a:r>
              <a:rPr lang="en-US" dirty="0">
                <a:latin typeface="+mn-lt"/>
                <a:cs typeface="+mn-cs"/>
              </a:rPr>
              <a:t> </a:t>
            </a:r>
            <a:r>
              <a:rPr lang="en-US" dirty="0" smtClean="0">
                <a:latin typeface="+mn-lt"/>
                <a:cs typeface="+mn-cs"/>
              </a:rPr>
              <a:t>  instruction</a:t>
            </a:r>
            <a:endParaRPr lang="en-US" dirty="0">
              <a:latin typeface="+mn-lt"/>
              <a:cs typeface="+mn-cs"/>
            </a:endParaRPr>
          </a:p>
        </p:txBody>
      </p:sp>
      <p:sp>
        <p:nvSpPr>
          <p:cNvPr id="13317" name="Text Box 5"/>
          <p:cNvSpPr txBox="1">
            <a:spLocks noChangeArrowheads="1"/>
          </p:cNvSpPr>
          <p:nvPr/>
        </p:nvSpPr>
        <p:spPr bwMode="auto">
          <a:xfrm>
            <a:off x="4666890" y="917934"/>
            <a:ext cx="447711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2800" b="1" dirty="0" err="1"/>
              <a:t>Schoolwide</a:t>
            </a:r>
            <a:r>
              <a:rPr lang="en-US" altLang="en-US" sz="2800" b="1" dirty="0"/>
              <a:t> Programs are </a:t>
            </a:r>
            <a:r>
              <a:rPr lang="en-US" altLang="en-US" sz="2800" b="1" dirty="0" smtClean="0"/>
              <a:t>based </a:t>
            </a:r>
            <a:r>
              <a:rPr lang="en-US" altLang="en-US" sz="2800" b="1" dirty="0"/>
              <a:t>on:</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j0408840"/>
          <p:cNvPicPr>
            <a:picLocks noGrp="1" noChangeAspect="1" noChangeArrowheads="1"/>
          </p:cNvPicPr>
          <p:nvPr>
            <p:ph type="title" idx="4294967295"/>
          </p:nvPr>
        </p:nvPicPr>
        <p:blipFill>
          <a:blip r:embed="rId2">
            <a:extLst>
              <a:ext uri="{28A0092B-C50C-407E-A947-70E740481C1C}">
                <a14:useLocalDpi xmlns:a14="http://schemas.microsoft.com/office/drawing/2010/main" val="0"/>
              </a:ext>
            </a:extLst>
          </a:blip>
          <a:srcRect/>
          <a:stretch>
            <a:fillRect/>
          </a:stretch>
        </p:blipFill>
        <p:spPr>
          <a:xfrm>
            <a:off x="0" y="0"/>
            <a:ext cx="4648200" cy="3486150"/>
          </a:xfrm>
        </p:spPr>
      </p:pic>
      <p:sp>
        <p:nvSpPr>
          <p:cNvPr id="14339" name="Text Box 3"/>
          <p:cNvSpPr txBox="1">
            <a:spLocks noChangeArrowheads="1"/>
          </p:cNvSpPr>
          <p:nvPr/>
        </p:nvSpPr>
        <p:spPr bwMode="auto">
          <a:xfrm>
            <a:off x="914400" y="3486150"/>
            <a:ext cx="7376491" cy="26314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sz="2800" dirty="0">
              <a:latin typeface="Calibri" panose="020F0502020204030204" pitchFamily="34" charset="0"/>
            </a:endParaRPr>
          </a:p>
          <a:p>
            <a:pPr eaLnBrk="1" hangingPunct="1">
              <a:buFontTx/>
              <a:buChar char="•"/>
            </a:pPr>
            <a:r>
              <a:rPr lang="en-US" altLang="en-US" dirty="0">
                <a:latin typeface="Calibri" panose="020F0502020204030204" pitchFamily="34" charset="0"/>
              </a:rPr>
              <a:t>Teachers, tutors, and other support </a:t>
            </a:r>
            <a:r>
              <a:rPr lang="en-US" altLang="en-US" dirty="0" smtClean="0">
                <a:latin typeface="Calibri" panose="020F0502020204030204" pitchFamily="34" charset="0"/>
              </a:rPr>
              <a:t>staff</a:t>
            </a:r>
          </a:p>
          <a:p>
            <a:pPr eaLnBrk="1" hangingPunct="1">
              <a:buFontTx/>
              <a:buChar char="•"/>
            </a:pPr>
            <a:endParaRPr lang="en-US" altLang="en-US" sz="1200" dirty="0">
              <a:latin typeface="Calibri" panose="020F0502020204030204" pitchFamily="34" charset="0"/>
            </a:endParaRPr>
          </a:p>
          <a:p>
            <a:pPr eaLnBrk="1" hangingPunct="1">
              <a:buFontTx/>
              <a:buChar char="•"/>
            </a:pPr>
            <a:r>
              <a:rPr lang="en-US" altLang="en-US" dirty="0">
                <a:latin typeface="Calibri" panose="020F0502020204030204" pitchFamily="34" charset="0"/>
              </a:rPr>
              <a:t> Instructional </a:t>
            </a:r>
            <a:r>
              <a:rPr lang="en-US" altLang="en-US" dirty="0" smtClean="0">
                <a:latin typeface="Calibri" panose="020F0502020204030204" pitchFamily="34" charset="0"/>
              </a:rPr>
              <a:t>materials resources</a:t>
            </a:r>
          </a:p>
          <a:p>
            <a:pPr eaLnBrk="1" hangingPunct="1">
              <a:buFontTx/>
              <a:buChar char="•"/>
            </a:pPr>
            <a:endParaRPr lang="en-US" altLang="en-US" sz="1100" dirty="0">
              <a:latin typeface="Calibri" panose="020F0502020204030204" pitchFamily="34" charset="0"/>
            </a:endParaRPr>
          </a:p>
          <a:p>
            <a:pPr eaLnBrk="1" hangingPunct="1">
              <a:buFontTx/>
              <a:buChar char="•"/>
            </a:pPr>
            <a:r>
              <a:rPr lang="en-US" altLang="en-US" dirty="0">
                <a:latin typeface="Calibri" panose="020F0502020204030204" pitchFamily="34" charset="0"/>
              </a:rPr>
              <a:t> Professional development for teachers and </a:t>
            </a:r>
            <a:r>
              <a:rPr lang="en-US" altLang="en-US" dirty="0" smtClean="0">
                <a:latin typeface="Calibri" panose="020F0502020204030204" pitchFamily="34" charset="0"/>
              </a:rPr>
              <a:t>other </a:t>
            </a:r>
            <a:r>
              <a:rPr lang="en-US" altLang="en-US" dirty="0">
                <a:latin typeface="Calibri" panose="020F0502020204030204" pitchFamily="34" charset="0"/>
              </a:rPr>
              <a:t>staff </a:t>
            </a:r>
            <a:r>
              <a:rPr lang="en-US" altLang="en-US" dirty="0" smtClean="0">
                <a:latin typeface="Calibri" panose="020F0502020204030204" pitchFamily="34" charset="0"/>
              </a:rPr>
              <a:t>members</a:t>
            </a:r>
          </a:p>
          <a:p>
            <a:pPr eaLnBrk="1" hangingPunct="1"/>
            <a:endParaRPr lang="en-US" altLang="en-US" sz="1200" dirty="0">
              <a:latin typeface="Calibri" panose="020F0502020204030204" pitchFamily="34" charset="0"/>
            </a:endParaRPr>
          </a:p>
          <a:p>
            <a:pPr eaLnBrk="1" hangingPunct="1">
              <a:buFontTx/>
              <a:buChar char="•"/>
            </a:pPr>
            <a:r>
              <a:rPr lang="en-US" altLang="en-US" dirty="0">
                <a:latin typeface="Calibri" panose="020F0502020204030204" pitchFamily="34" charset="0"/>
              </a:rPr>
              <a:t> </a:t>
            </a:r>
            <a:r>
              <a:rPr lang="en-US" altLang="en-US" dirty="0" smtClean="0">
                <a:latin typeface="Calibri" panose="020F0502020204030204" pitchFamily="34" charset="0"/>
              </a:rPr>
              <a:t>Parent and family engagement opportunities</a:t>
            </a:r>
          </a:p>
          <a:p>
            <a:pPr eaLnBrk="1" hangingPunct="1">
              <a:buFontTx/>
              <a:buChar char="•"/>
            </a:pPr>
            <a:endParaRPr lang="en-US" altLang="en-US" sz="1200" dirty="0">
              <a:latin typeface="Calibri" panose="020F0502020204030204" pitchFamily="34" charset="0"/>
            </a:endParaRPr>
          </a:p>
          <a:p>
            <a:pPr eaLnBrk="1" hangingPunct="1">
              <a:buFontTx/>
              <a:buChar char="•"/>
            </a:pPr>
            <a:r>
              <a:rPr lang="en-US" altLang="en-US" dirty="0">
                <a:latin typeface="Calibri" panose="020F0502020204030204" pitchFamily="34" charset="0"/>
              </a:rPr>
              <a:t> Extended learning opportunities for students</a:t>
            </a:r>
          </a:p>
        </p:txBody>
      </p:sp>
      <p:sp>
        <p:nvSpPr>
          <p:cNvPr id="6148" name="Text Box 4"/>
          <p:cNvSpPr txBox="1">
            <a:spLocks noChangeArrowheads="1"/>
          </p:cNvSpPr>
          <p:nvPr/>
        </p:nvSpPr>
        <p:spPr bwMode="auto">
          <a:xfrm>
            <a:off x="4800600" y="304800"/>
            <a:ext cx="3962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endParaRPr lang="en-US" altLang="en-US"/>
          </a:p>
        </p:txBody>
      </p:sp>
      <p:sp>
        <p:nvSpPr>
          <p:cNvPr id="14341" name="Text Box 5"/>
          <p:cNvSpPr txBox="1">
            <a:spLocks noChangeArrowheads="1"/>
          </p:cNvSpPr>
          <p:nvPr/>
        </p:nvSpPr>
        <p:spPr bwMode="auto">
          <a:xfrm>
            <a:off x="4724400" y="838200"/>
            <a:ext cx="426720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2800" b="1" dirty="0"/>
              <a:t>What </a:t>
            </a:r>
            <a:r>
              <a:rPr lang="en-US" altLang="en-US" sz="2800" b="1" dirty="0" smtClean="0"/>
              <a:t>do </a:t>
            </a:r>
            <a:r>
              <a:rPr lang="en-US" altLang="en-US" sz="2800" b="1" dirty="0" err="1"/>
              <a:t>s</a:t>
            </a:r>
            <a:r>
              <a:rPr lang="en-US" altLang="en-US" sz="2800" b="1" dirty="0" err="1" smtClean="0"/>
              <a:t>choolwide</a:t>
            </a:r>
            <a:r>
              <a:rPr lang="en-US" altLang="en-US" sz="2800" b="1" dirty="0" smtClean="0"/>
              <a:t> </a:t>
            </a:r>
            <a:r>
              <a:rPr lang="en-US" altLang="en-US" sz="2800" b="1" dirty="0"/>
              <a:t>Title I Programs </a:t>
            </a:r>
            <a:r>
              <a:rPr lang="en-US" altLang="en-US" sz="2800" b="1" dirty="0" smtClean="0"/>
              <a:t>offer</a:t>
            </a:r>
            <a:r>
              <a:rPr lang="en-US" altLang="en-US" sz="2800" b="1" dirty="0"/>
              <a:t>?</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j0408840"/>
          <p:cNvPicPr>
            <a:picLocks noGrp="1" noChangeAspect="1" noChangeArrowheads="1"/>
          </p:cNvPicPr>
          <p:nvPr>
            <p:ph type="title" idx="4294967295"/>
          </p:nvPr>
        </p:nvPicPr>
        <p:blipFill>
          <a:blip r:embed="rId2">
            <a:extLst>
              <a:ext uri="{28A0092B-C50C-407E-A947-70E740481C1C}">
                <a14:useLocalDpi xmlns:a14="http://schemas.microsoft.com/office/drawing/2010/main" val="0"/>
              </a:ext>
            </a:extLst>
          </a:blip>
          <a:srcRect/>
          <a:stretch>
            <a:fillRect/>
          </a:stretch>
        </p:blipFill>
        <p:spPr>
          <a:xfrm>
            <a:off x="0" y="0"/>
            <a:ext cx="4648200" cy="3486150"/>
          </a:xfrm>
        </p:spPr>
      </p:pic>
      <p:sp>
        <p:nvSpPr>
          <p:cNvPr id="12291" name="Text Box 3"/>
          <p:cNvSpPr txBox="1">
            <a:spLocks noChangeArrowheads="1"/>
          </p:cNvSpPr>
          <p:nvPr/>
        </p:nvSpPr>
        <p:spPr bwMode="auto">
          <a:xfrm>
            <a:off x="533400" y="3468897"/>
            <a:ext cx="7848600" cy="3077766"/>
          </a:xfrm>
          <a:prstGeom prst="rect">
            <a:avLst/>
          </a:prstGeom>
          <a:noFill/>
          <a:ln w="9525">
            <a:noFill/>
            <a:miter lim="800000"/>
            <a:headEnd/>
            <a:tailEnd/>
          </a:ln>
          <a:effectLst/>
        </p:spPr>
        <p:txBody>
          <a:bodyPr>
            <a:spAutoFit/>
          </a:bodyPr>
          <a:lstStyle/>
          <a:p>
            <a:pPr>
              <a:defRPr/>
            </a:pPr>
            <a:r>
              <a:rPr lang="en-US" b="1" i="1" dirty="0" smtClean="0">
                <a:solidFill>
                  <a:srgbClr val="002060"/>
                </a:solidFill>
                <a:latin typeface="+mn-lt"/>
                <a:cs typeface="+mn-cs"/>
              </a:rPr>
              <a:t>YES</a:t>
            </a:r>
            <a:r>
              <a:rPr lang="en-US" dirty="0" smtClean="0">
                <a:latin typeface="+mn-lt"/>
                <a:cs typeface="+mn-cs"/>
              </a:rPr>
              <a:t>, </a:t>
            </a:r>
            <a:r>
              <a:rPr lang="en-US" dirty="0">
                <a:latin typeface="+mn-lt"/>
                <a:cs typeface="+mn-cs"/>
              </a:rPr>
              <a:t>p</a:t>
            </a:r>
            <a:r>
              <a:rPr lang="en-US" dirty="0" smtClean="0">
                <a:latin typeface="+mn-lt"/>
                <a:cs typeface="+mn-cs"/>
              </a:rPr>
              <a:t>rogress </a:t>
            </a:r>
            <a:r>
              <a:rPr lang="en-US" dirty="0">
                <a:latin typeface="+mn-lt"/>
                <a:cs typeface="+mn-cs"/>
              </a:rPr>
              <a:t>is </a:t>
            </a:r>
            <a:r>
              <a:rPr lang="en-US" dirty="0" smtClean="0">
                <a:latin typeface="+mn-lt"/>
                <a:cs typeface="+mn-cs"/>
              </a:rPr>
              <a:t>measured </a:t>
            </a:r>
            <a:r>
              <a:rPr lang="en-US" dirty="0">
                <a:latin typeface="+mn-lt"/>
                <a:cs typeface="+mn-cs"/>
              </a:rPr>
              <a:t>by</a:t>
            </a:r>
            <a:r>
              <a:rPr lang="en-US" dirty="0" smtClean="0">
                <a:solidFill>
                  <a:schemeClr val="accent2"/>
                </a:solidFill>
                <a:latin typeface="+mn-lt"/>
                <a:cs typeface="+mn-cs"/>
              </a:rPr>
              <a:t>:</a:t>
            </a:r>
          </a:p>
          <a:p>
            <a:pPr>
              <a:defRPr/>
            </a:pPr>
            <a:endParaRPr lang="en-US" sz="1000" dirty="0">
              <a:solidFill>
                <a:schemeClr val="accent2"/>
              </a:solidFill>
              <a:latin typeface="+mn-lt"/>
              <a:cs typeface="+mn-cs"/>
            </a:endParaRPr>
          </a:p>
          <a:p>
            <a:pPr lvl="1">
              <a:buFontTx/>
              <a:buChar char="•"/>
              <a:defRPr/>
            </a:pPr>
            <a:r>
              <a:rPr lang="en-US" dirty="0">
                <a:latin typeface="+mn-lt"/>
                <a:cs typeface="+mn-cs"/>
              </a:rPr>
              <a:t> </a:t>
            </a:r>
            <a:r>
              <a:rPr lang="en-US" dirty="0" smtClean="0">
                <a:latin typeface="+mn-lt"/>
                <a:cs typeface="+mn-cs"/>
              </a:rPr>
              <a:t>Student work</a:t>
            </a:r>
          </a:p>
          <a:p>
            <a:pPr>
              <a:buFontTx/>
              <a:buChar char="•"/>
              <a:defRPr/>
            </a:pPr>
            <a:endParaRPr lang="en-US" sz="1100" dirty="0">
              <a:latin typeface="+mn-lt"/>
              <a:cs typeface="+mn-cs"/>
            </a:endParaRPr>
          </a:p>
          <a:p>
            <a:pPr lvl="1">
              <a:buFontTx/>
              <a:buChar char="•"/>
              <a:defRPr/>
            </a:pPr>
            <a:r>
              <a:rPr lang="en-US" dirty="0">
                <a:latin typeface="+mn-lt"/>
                <a:cs typeface="+mn-cs"/>
              </a:rPr>
              <a:t> Assessment scores and </a:t>
            </a:r>
            <a:r>
              <a:rPr lang="en-US" dirty="0" smtClean="0">
                <a:latin typeface="+mn-lt"/>
                <a:cs typeface="+mn-cs"/>
              </a:rPr>
              <a:t>grades</a:t>
            </a:r>
          </a:p>
          <a:p>
            <a:pPr>
              <a:buFontTx/>
              <a:buChar char="•"/>
              <a:defRPr/>
            </a:pPr>
            <a:endParaRPr lang="en-US" sz="1100" dirty="0">
              <a:latin typeface="+mn-lt"/>
              <a:cs typeface="+mn-cs"/>
            </a:endParaRPr>
          </a:p>
          <a:p>
            <a:pPr lvl="1">
              <a:buFontTx/>
              <a:buChar char="•"/>
              <a:defRPr/>
            </a:pPr>
            <a:r>
              <a:rPr lang="en-US" dirty="0">
                <a:latin typeface="+mn-lt"/>
                <a:cs typeface="+mn-cs"/>
              </a:rPr>
              <a:t> Office </a:t>
            </a:r>
            <a:r>
              <a:rPr lang="en-US" dirty="0" smtClean="0">
                <a:latin typeface="+mn-lt"/>
                <a:cs typeface="+mn-cs"/>
              </a:rPr>
              <a:t>referrals</a:t>
            </a:r>
          </a:p>
          <a:p>
            <a:pPr>
              <a:buFontTx/>
              <a:buChar char="•"/>
              <a:defRPr/>
            </a:pPr>
            <a:endParaRPr lang="en-US" sz="1100" dirty="0">
              <a:latin typeface="+mn-lt"/>
              <a:cs typeface="+mn-cs"/>
            </a:endParaRPr>
          </a:p>
          <a:p>
            <a:pPr lvl="1">
              <a:buFontTx/>
              <a:buChar char="•"/>
              <a:defRPr/>
            </a:pPr>
            <a:r>
              <a:rPr lang="en-US" dirty="0">
                <a:latin typeface="+mn-lt"/>
                <a:cs typeface="+mn-cs"/>
              </a:rPr>
              <a:t> </a:t>
            </a:r>
            <a:r>
              <a:rPr lang="en-US" dirty="0" smtClean="0">
                <a:latin typeface="+mn-lt"/>
                <a:cs typeface="+mn-cs"/>
              </a:rPr>
              <a:t>Attendance</a:t>
            </a:r>
          </a:p>
          <a:p>
            <a:pPr>
              <a:buFontTx/>
              <a:buChar char="•"/>
              <a:defRPr/>
            </a:pPr>
            <a:endParaRPr lang="en-US" sz="1100" dirty="0">
              <a:latin typeface="+mn-lt"/>
              <a:cs typeface="+mn-cs"/>
            </a:endParaRPr>
          </a:p>
          <a:p>
            <a:pPr lvl="1">
              <a:buFontTx/>
              <a:buChar char="•"/>
              <a:defRPr/>
            </a:pPr>
            <a:r>
              <a:rPr lang="en-US" dirty="0">
                <a:latin typeface="+mn-lt"/>
                <a:cs typeface="+mn-cs"/>
              </a:rPr>
              <a:t> </a:t>
            </a:r>
            <a:r>
              <a:rPr lang="en-US" dirty="0" smtClean="0">
                <a:latin typeface="+mn-lt"/>
                <a:cs typeface="+mn-cs"/>
              </a:rPr>
              <a:t>Graduation </a:t>
            </a:r>
            <a:r>
              <a:rPr lang="en-US" dirty="0">
                <a:latin typeface="+mn-lt"/>
                <a:cs typeface="+mn-cs"/>
              </a:rPr>
              <a:t>and dropout </a:t>
            </a:r>
            <a:r>
              <a:rPr lang="en-US" dirty="0" smtClean="0">
                <a:latin typeface="+mn-lt"/>
                <a:cs typeface="+mn-cs"/>
              </a:rPr>
              <a:t>rates</a:t>
            </a:r>
          </a:p>
          <a:p>
            <a:pPr>
              <a:buFontTx/>
              <a:buChar char="•"/>
              <a:defRPr/>
            </a:pPr>
            <a:endParaRPr lang="en-US" sz="1100" dirty="0">
              <a:latin typeface="+mn-lt"/>
              <a:cs typeface="+mn-cs"/>
            </a:endParaRPr>
          </a:p>
          <a:p>
            <a:pPr lvl="1">
              <a:buFontTx/>
              <a:buChar char="•"/>
              <a:defRPr/>
            </a:pPr>
            <a:r>
              <a:rPr lang="en-US" dirty="0" smtClean="0">
                <a:latin typeface="+mn-lt"/>
                <a:cs typeface="+mn-cs"/>
              </a:rPr>
              <a:t> State</a:t>
            </a:r>
            <a:r>
              <a:rPr lang="en-US" dirty="0">
                <a:latin typeface="+mn-lt"/>
                <a:cs typeface="+mn-cs"/>
              </a:rPr>
              <a:t>/ District/ School District Report </a:t>
            </a:r>
            <a:r>
              <a:rPr lang="en-US" dirty="0" smtClean="0">
                <a:latin typeface="+mn-lt"/>
                <a:cs typeface="+mn-cs"/>
              </a:rPr>
              <a:t>Card</a:t>
            </a:r>
            <a:endParaRPr lang="en-US" dirty="0">
              <a:latin typeface="+mn-lt"/>
              <a:cs typeface="+mn-cs"/>
            </a:endParaRPr>
          </a:p>
        </p:txBody>
      </p:sp>
      <p:sp>
        <p:nvSpPr>
          <p:cNvPr id="8196" name="Text Box 4"/>
          <p:cNvSpPr txBox="1">
            <a:spLocks noChangeArrowheads="1"/>
          </p:cNvSpPr>
          <p:nvPr/>
        </p:nvSpPr>
        <p:spPr bwMode="auto">
          <a:xfrm>
            <a:off x="4784725" y="265113"/>
            <a:ext cx="329247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a:p>
        </p:txBody>
      </p:sp>
      <p:sp>
        <p:nvSpPr>
          <p:cNvPr id="12293" name="Rectangle 5"/>
          <p:cNvSpPr>
            <a:spLocks noChangeArrowheads="1"/>
          </p:cNvSpPr>
          <p:nvPr/>
        </p:nvSpPr>
        <p:spPr bwMode="auto">
          <a:xfrm>
            <a:off x="4678392" y="1287161"/>
            <a:ext cx="44196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2400" b="1" dirty="0"/>
              <a:t>Is p</a:t>
            </a:r>
            <a:r>
              <a:rPr lang="en-US" altLang="en-US" sz="2400" b="1" dirty="0" smtClean="0"/>
              <a:t>rogress measured</a:t>
            </a:r>
            <a:r>
              <a:rPr lang="en-US" altLang="en-US" sz="2400" b="1" dirty="0"/>
              <a: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17411" name="Text Box 3"/>
          <p:cNvSpPr txBox="1">
            <a:spLocks noChangeArrowheads="1"/>
          </p:cNvSpPr>
          <p:nvPr/>
        </p:nvSpPr>
        <p:spPr bwMode="auto">
          <a:xfrm>
            <a:off x="0" y="2133600"/>
            <a:ext cx="9144000"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2800" b="1" dirty="0">
                <a:latin typeface="Calibri" panose="020F0502020204030204" pitchFamily="34" charset="0"/>
              </a:rPr>
              <a:t>Successful Title I programs </a:t>
            </a:r>
            <a:endParaRPr lang="en-US" altLang="en-US" sz="2800" b="1" dirty="0" smtClean="0">
              <a:latin typeface="Calibri" panose="020F0502020204030204" pitchFamily="34" charset="0"/>
            </a:endParaRPr>
          </a:p>
          <a:p>
            <a:pPr algn="ctr" eaLnBrk="1" hangingPunct="1"/>
            <a:r>
              <a:rPr lang="en-US" altLang="en-US" sz="2800" b="1" dirty="0" smtClean="0">
                <a:latin typeface="Calibri" panose="020F0502020204030204" pitchFamily="34" charset="0"/>
              </a:rPr>
              <a:t>are </a:t>
            </a:r>
            <a:r>
              <a:rPr lang="en-US" altLang="en-US" sz="2800" b="1" dirty="0">
                <a:latin typeface="Calibri" panose="020F0502020204030204" pitchFamily="34" charset="0"/>
              </a:rPr>
              <a:t>the </a:t>
            </a:r>
            <a:r>
              <a:rPr lang="en-US" altLang="en-US" sz="2800" b="1" dirty="0" smtClean="0">
                <a:latin typeface="Calibri" panose="020F0502020204030204" pitchFamily="34" charset="0"/>
              </a:rPr>
              <a:t>direct </a:t>
            </a:r>
            <a:r>
              <a:rPr lang="en-US" altLang="en-US" sz="2800" b="1" dirty="0">
                <a:latin typeface="Calibri" panose="020F0502020204030204" pitchFamily="34" charset="0"/>
              </a:rPr>
              <a:t>result </a:t>
            </a:r>
            <a:r>
              <a:rPr lang="en-US" altLang="en-US" sz="2800" b="1" dirty="0" smtClean="0">
                <a:latin typeface="Calibri" panose="020F0502020204030204" pitchFamily="34" charset="0"/>
              </a:rPr>
              <a:t>of </a:t>
            </a:r>
          </a:p>
          <a:p>
            <a:pPr algn="ctr" eaLnBrk="1" hangingPunct="1"/>
            <a:r>
              <a:rPr lang="en-US" altLang="en-US" sz="2800" b="1" dirty="0" smtClean="0">
                <a:latin typeface="Calibri" panose="020F0502020204030204" pitchFamily="34" charset="0"/>
              </a:rPr>
              <a:t>schools </a:t>
            </a:r>
            <a:r>
              <a:rPr lang="en-US" altLang="en-US" sz="2800" b="1" dirty="0">
                <a:latin typeface="Calibri" panose="020F0502020204030204" pitchFamily="34" charset="0"/>
              </a:rPr>
              <a:t>and parents working together!</a:t>
            </a:r>
            <a:endParaRPr lang="en-US" altLang="en-US" sz="2800" dirty="0">
              <a:latin typeface="Calibri" panose="020F0502020204030204"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descr="j0408840"/>
          <p:cNvPicPr>
            <a:picLocks noGrp="1" noChangeAspect="1" noChangeArrowheads="1"/>
          </p:cNvPicPr>
          <p:nvPr>
            <p:ph type="title" idx="4294967295"/>
          </p:nvPr>
        </p:nvPicPr>
        <p:blipFill>
          <a:blip r:embed="rId2">
            <a:extLst>
              <a:ext uri="{28A0092B-C50C-407E-A947-70E740481C1C}">
                <a14:useLocalDpi xmlns:a14="http://schemas.microsoft.com/office/drawing/2010/main" val="0"/>
              </a:ext>
            </a:extLst>
          </a:blip>
          <a:srcRect/>
          <a:stretch>
            <a:fillRect/>
          </a:stretch>
        </p:blipFill>
        <p:spPr>
          <a:xfrm>
            <a:off x="0" y="0"/>
            <a:ext cx="4648200" cy="3486150"/>
          </a:xfrm>
        </p:spPr>
      </p:pic>
      <p:sp>
        <p:nvSpPr>
          <p:cNvPr id="16387" name="Text Box 3"/>
          <p:cNvSpPr txBox="1">
            <a:spLocks noChangeArrowheads="1"/>
          </p:cNvSpPr>
          <p:nvPr/>
        </p:nvSpPr>
        <p:spPr bwMode="auto">
          <a:xfrm>
            <a:off x="340150" y="3388751"/>
            <a:ext cx="8616099" cy="3170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US" altLang="en-US" b="1" dirty="0">
              <a:latin typeface="Calibri" panose="020F0502020204030204" pitchFamily="34" charset="0"/>
            </a:endParaRPr>
          </a:p>
          <a:p>
            <a:pPr eaLnBrk="1" hangingPunct="1">
              <a:buFontTx/>
              <a:buChar char="•"/>
            </a:pPr>
            <a:r>
              <a:rPr lang="en-US" altLang="en-US" dirty="0">
                <a:latin typeface="Calibri" panose="020F0502020204030204" pitchFamily="34" charset="0"/>
              </a:rPr>
              <a:t> Offer workshops to help parents with academic or parenting </a:t>
            </a:r>
            <a:r>
              <a:rPr lang="en-US" altLang="en-US" dirty="0" smtClean="0">
                <a:latin typeface="Calibri" panose="020F0502020204030204" pitchFamily="34" charset="0"/>
              </a:rPr>
              <a:t>skills</a:t>
            </a:r>
          </a:p>
          <a:p>
            <a:pPr eaLnBrk="1" hangingPunct="1">
              <a:buFontTx/>
              <a:buChar char="•"/>
            </a:pPr>
            <a:endParaRPr lang="en-US" altLang="en-US" sz="1200" dirty="0">
              <a:latin typeface="Calibri" panose="020F0502020204030204" pitchFamily="34" charset="0"/>
            </a:endParaRPr>
          </a:p>
          <a:p>
            <a:pPr eaLnBrk="1" hangingPunct="1">
              <a:buFontTx/>
              <a:buChar char="•"/>
            </a:pPr>
            <a:r>
              <a:rPr lang="en-US" altLang="en-US" dirty="0">
                <a:latin typeface="Calibri" panose="020F0502020204030204" pitchFamily="34" charset="0"/>
              </a:rPr>
              <a:t> Reach out to parents through parent meetings, newsletters, </a:t>
            </a:r>
            <a:endParaRPr lang="en-US" altLang="en-US" dirty="0" smtClean="0">
              <a:latin typeface="Calibri" panose="020F0502020204030204" pitchFamily="34" charset="0"/>
            </a:endParaRPr>
          </a:p>
          <a:p>
            <a:pPr eaLnBrk="1" hangingPunct="1"/>
            <a:r>
              <a:rPr lang="en-US" altLang="en-US" dirty="0">
                <a:latin typeface="Calibri" panose="020F0502020204030204" pitchFamily="34" charset="0"/>
              </a:rPr>
              <a:t> </a:t>
            </a:r>
            <a:r>
              <a:rPr lang="en-US" altLang="en-US" dirty="0" smtClean="0">
                <a:latin typeface="Calibri" panose="020F0502020204030204" pitchFamily="34" charset="0"/>
              </a:rPr>
              <a:t>    emails</a:t>
            </a:r>
            <a:r>
              <a:rPr lang="en-US" altLang="en-US" dirty="0">
                <a:latin typeface="Calibri" panose="020F0502020204030204" pitchFamily="34" charset="0"/>
              </a:rPr>
              <a:t>, phone calls, and progress </a:t>
            </a:r>
            <a:r>
              <a:rPr lang="en-US" altLang="en-US" dirty="0" smtClean="0">
                <a:latin typeface="Calibri" panose="020F0502020204030204" pitchFamily="34" charset="0"/>
              </a:rPr>
              <a:t>reports</a:t>
            </a:r>
          </a:p>
          <a:p>
            <a:pPr eaLnBrk="1" hangingPunct="1"/>
            <a:endParaRPr lang="en-US" altLang="en-US" sz="1200" dirty="0">
              <a:latin typeface="Calibri" panose="020F0502020204030204" pitchFamily="34" charset="0"/>
            </a:endParaRPr>
          </a:p>
          <a:p>
            <a:pPr eaLnBrk="1" hangingPunct="1">
              <a:buFontTx/>
              <a:buChar char="•"/>
            </a:pPr>
            <a:r>
              <a:rPr lang="en-US" altLang="en-US" b="1" dirty="0">
                <a:latin typeface="Calibri" panose="020F0502020204030204" pitchFamily="34" charset="0"/>
              </a:rPr>
              <a:t> </a:t>
            </a:r>
            <a:r>
              <a:rPr lang="en-US" altLang="en-US" dirty="0">
                <a:latin typeface="Calibri" panose="020F0502020204030204" pitchFamily="34" charset="0"/>
              </a:rPr>
              <a:t>Provide high quality educational experiences to your child </a:t>
            </a:r>
            <a:endParaRPr lang="en-US" altLang="en-US" dirty="0" smtClean="0">
              <a:latin typeface="Calibri" panose="020F0502020204030204" pitchFamily="34" charset="0"/>
            </a:endParaRPr>
          </a:p>
          <a:p>
            <a:pPr eaLnBrk="1" hangingPunct="1"/>
            <a:r>
              <a:rPr lang="en-US" altLang="en-US" dirty="0" smtClean="0">
                <a:latin typeface="Calibri" panose="020F0502020204030204" pitchFamily="34" charset="0"/>
              </a:rPr>
              <a:t>     everyday</a:t>
            </a:r>
            <a:r>
              <a:rPr lang="en-US" altLang="en-US" b="1" dirty="0" smtClean="0">
                <a:latin typeface="Calibri" panose="020F0502020204030204" pitchFamily="34" charset="0"/>
              </a:rPr>
              <a:t> </a:t>
            </a:r>
          </a:p>
          <a:p>
            <a:pPr eaLnBrk="1" hangingPunct="1"/>
            <a:endParaRPr lang="en-US" altLang="en-US" sz="1200" b="1" dirty="0">
              <a:latin typeface="Calibri" panose="020F0502020204030204" pitchFamily="34" charset="0"/>
            </a:endParaRPr>
          </a:p>
          <a:p>
            <a:pPr eaLnBrk="1" hangingPunct="1">
              <a:buFontTx/>
              <a:buChar char="•"/>
            </a:pPr>
            <a:r>
              <a:rPr lang="en-US" altLang="en-US" dirty="0">
                <a:latin typeface="Calibri" panose="020F0502020204030204" pitchFamily="34" charset="0"/>
              </a:rPr>
              <a:t> Provide parent / teacher conferences </a:t>
            </a:r>
            <a:r>
              <a:rPr lang="en-US" altLang="en-US" dirty="0" smtClean="0">
                <a:latin typeface="Calibri" panose="020F0502020204030204" pitchFamily="34" charset="0"/>
              </a:rPr>
              <a:t>at least once </a:t>
            </a:r>
            <a:r>
              <a:rPr lang="en-US" altLang="en-US" dirty="0">
                <a:latin typeface="Calibri" panose="020F0502020204030204" pitchFamily="34" charset="0"/>
              </a:rPr>
              <a:t>per year and as </a:t>
            </a:r>
            <a:endParaRPr lang="en-US" altLang="en-US" dirty="0" smtClean="0">
              <a:latin typeface="Calibri" panose="020F0502020204030204" pitchFamily="34" charset="0"/>
            </a:endParaRPr>
          </a:p>
          <a:p>
            <a:pPr eaLnBrk="1" hangingPunct="1"/>
            <a:r>
              <a:rPr lang="en-US" altLang="en-US" dirty="0">
                <a:latin typeface="Calibri" panose="020F0502020204030204" pitchFamily="34" charset="0"/>
              </a:rPr>
              <a:t> </a:t>
            </a:r>
            <a:r>
              <a:rPr lang="en-US" altLang="en-US" dirty="0" smtClean="0">
                <a:latin typeface="Calibri" panose="020F0502020204030204" pitchFamily="34" charset="0"/>
              </a:rPr>
              <a:t>    requested   </a:t>
            </a:r>
            <a:endParaRPr lang="en-US" altLang="en-US" dirty="0">
              <a:latin typeface="Calibri" panose="020F0502020204030204" pitchFamily="34" charset="0"/>
            </a:endParaRPr>
          </a:p>
          <a:p>
            <a:pPr eaLnBrk="1" hangingPunct="1"/>
            <a:endParaRPr lang="en-US" altLang="en-US" sz="1400" dirty="0">
              <a:latin typeface="Calibri" panose="020F0502020204030204" pitchFamily="34" charset="0"/>
            </a:endParaRPr>
          </a:p>
        </p:txBody>
      </p:sp>
      <p:sp>
        <p:nvSpPr>
          <p:cNvPr id="16388" name="Text Box 4"/>
          <p:cNvSpPr txBox="1">
            <a:spLocks noChangeArrowheads="1"/>
          </p:cNvSpPr>
          <p:nvPr/>
        </p:nvSpPr>
        <p:spPr bwMode="auto">
          <a:xfrm>
            <a:off x="4648200" y="1219200"/>
            <a:ext cx="4419600" cy="15081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2800" b="1" dirty="0" smtClean="0"/>
              <a:t>In the PPSD, </a:t>
            </a:r>
          </a:p>
          <a:p>
            <a:pPr algn="ctr" eaLnBrk="1" hangingPunct="1"/>
            <a:r>
              <a:rPr lang="en-US" altLang="en-US" sz="2800" b="1" dirty="0" smtClean="0"/>
              <a:t>Title I schools:</a:t>
            </a:r>
            <a:endParaRPr lang="en-US" altLang="en-US" sz="2800" b="1" dirty="0"/>
          </a:p>
          <a:p>
            <a:pPr algn="ctr" eaLnBrk="1" hangingPunct="1"/>
            <a:endParaRPr lang="en-US" altLang="en-US" sz="3600" b="1"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descr="j0408840"/>
          <p:cNvPicPr>
            <a:picLocks noGrp="1" noChangeAspect="1" noChangeArrowheads="1"/>
          </p:cNvPicPr>
          <p:nvPr>
            <p:ph type="title" idx="4294967295"/>
          </p:nvPr>
        </p:nvPicPr>
        <p:blipFill>
          <a:blip r:embed="rId2">
            <a:extLst>
              <a:ext uri="{28A0092B-C50C-407E-A947-70E740481C1C}">
                <a14:useLocalDpi xmlns:a14="http://schemas.microsoft.com/office/drawing/2010/main" val="0"/>
              </a:ext>
            </a:extLst>
          </a:blip>
          <a:srcRect/>
          <a:stretch>
            <a:fillRect/>
          </a:stretch>
        </p:blipFill>
        <p:spPr>
          <a:xfrm>
            <a:off x="0" y="0"/>
            <a:ext cx="4648200" cy="3486150"/>
          </a:xfrm>
        </p:spPr>
      </p:pic>
      <p:sp>
        <p:nvSpPr>
          <p:cNvPr id="19459" name="Text Box 3"/>
          <p:cNvSpPr txBox="1">
            <a:spLocks noChangeArrowheads="1"/>
          </p:cNvSpPr>
          <p:nvPr/>
        </p:nvSpPr>
        <p:spPr bwMode="auto">
          <a:xfrm>
            <a:off x="228600" y="3962400"/>
            <a:ext cx="9144000" cy="2400657"/>
          </a:xfrm>
          <a:prstGeom prst="rect">
            <a:avLst/>
          </a:prstGeom>
          <a:noFill/>
          <a:ln w="9525">
            <a:noFill/>
            <a:miter lim="800000"/>
            <a:headEnd/>
            <a:tailEnd/>
          </a:ln>
          <a:effectLst/>
        </p:spPr>
        <p:txBody>
          <a:bodyPr>
            <a:spAutoFit/>
          </a:bodyPr>
          <a:lstStyle/>
          <a:p>
            <a:pPr>
              <a:defRPr/>
            </a:pPr>
            <a:r>
              <a:rPr lang="en-US" b="1" dirty="0">
                <a:latin typeface="+mn-lt"/>
                <a:cs typeface="+mn-cs"/>
              </a:rPr>
              <a:t>Compacts: </a:t>
            </a:r>
          </a:p>
          <a:p>
            <a:pPr>
              <a:defRPr/>
            </a:pPr>
            <a:endParaRPr lang="en-US" b="1" dirty="0">
              <a:latin typeface="+mn-lt"/>
              <a:cs typeface="+mn-cs"/>
            </a:endParaRPr>
          </a:p>
          <a:p>
            <a:pPr lvl="1">
              <a:buFont typeface="Arial" pitchFamily="34" charset="0"/>
              <a:buChar char="•"/>
              <a:defRPr/>
            </a:pPr>
            <a:r>
              <a:rPr lang="en-US" sz="1600" dirty="0">
                <a:latin typeface="+mn-lt"/>
                <a:cs typeface="+mn-cs"/>
              </a:rPr>
              <a:t>Are developed in partnership with the school’s Parent Advisory committee</a:t>
            </a:r>
            <a:r>
              <a:rPr lang="en-US" sz="1600" dirty="0" smtClean="0">
                <a:latin typeface="+mn-lt"/>
                <a:cs typeface="+mn-cs"/>
              </a:rPr>
              <a:t>.</a:t>
            </a:r>
          </a:p>
          <a:p>
            <a:pPr lvl="1">
              <a:buFont typeface="Arial" pitchFamily="34" charset="0"/>
              <a:buChar char="•"/>
              <a:defRPr/>
            </a:pPr>
            <a:endParaRPr lang="en-US" sz="1600" dirty="0">
              <a:latin typeface="+mn-lt"/>
              <a:cs typeface="+mn-cs"/>
            </a:endParaRPr>
          </a:p>
          <a:p>
            <a:pPr lvl="1">
              <a:buFont typeface="Arial" pitchFamily="34" charset="0"/>
              <a:buChar char="•"/>
              <a:defRPr/>
            </a:pPr>
            <a:r>
              <a:rPr lang="en-US" sz="1600" dirty="0" smtClean="0">
                <a:latin typeface="+mn-lt"/>
                <a:cs typeface="+mn-cs"/>
              </a:rPr>
              <a:t>Are available </a:t>
            </a:r>
            <a:r>
              <a:rPr lang="en-US" sz="1600" dirty="0">
                <a:latin typeface="+mn-lt"/>
                <a:cs typeface="+mn-cs"/>
              </a:rPr>
              <a:t>for review during the Annual Title I meeting</a:t>
            </a:r>
            <a:r>
              <a:rPr lang="en-US" sz="1600" dirty="0" smtClean="0">
                <a:latin typeface="+mn-lt"/>
                <a:cs typeface="+mn-cs"/>
              </a:rPr>
              <a:t>.</a:t>
            </a:r>
          </a:p>
          <a:p>
            <a:pPr lvl="1">
              <a:buFont typeface="Arial" pitchFamily="34" charset="0"/>
              <a:buChar char="•"/>
              <a:defRPr/>
            </a:pPr>
            <a:endParaRPr lang="en-US" sz="1600" dirty="0">
              <a:latin typeface="+mn-lt"/>
              <a:cs typeface="+mn-cs"/>
            </a:endParaRPr>
          </a:p>
          <a:p>
            <a:pPr lvl="1">
              <a:buFont typeface="Arial" pitchFamily="34" charset="0"/>
              <a:buChar char="•"/>
              <a:defRPr/>
            </a:pPr>
            <a:r>
              <a:rPr lang="en-US" sz="1600" dirty="0" smtClean="0">
                <a:latin typeface="+mn-lt"/>
                <a:cs typeface="+mn-cs"/>
              </a:rPr>
              <a:t>Are available </a:t>
            </a:r>
            <a:r>
              <a:rPr lang="en-US" sz="1600" dirty="0">
                <a:latin typeface="+mn-lt"/>
                <a:cs typeface="+mn-cs"/>
              </a:rPr>
              <a:t>for review during Parent Teacher Conferences, and parents </a:t>
            </a:r>
            <a:endParaRPr lang="en-US" sz="1600" dirty="0" smtClean="0">
              <a:latin typeface="+mn-lt"/>
              <a:cs typeface="+mn-cs"/>
            </a:endParaRPr>
          </a:p>
          <a:p>
            <a:pPr lvl="1">
              <a:defRPr/>
            </a:pPr>
            <a:r>
              <a:rPr lang="en-US" sz="1600" dirty="0">
                <a:latin typeface="+mn-lt"/>
                <a:cs typeface="+mn-cs"/>
              </a:rPr>
              <a:t> </a:t>
            </a:r>
            <a:r>
              <a:rPr lang="en-US" sz="1600" dirty="0" smtClean="0">
                <a:latin typeface="+mn-lt"/>
                <a:cs typeface="+mn-cs"/>
              </a:rPr>
              <a:t>  are </a:t>
            </a:r>
            <a:r>
              <a:rPr lang="en-US" sz="1600" dirty="0">
                <a:latin typeface="+mn-lt"/>
                <a:cs typeface="+mn-cs"/>
              </a:rPr>
              <a:t>encouraged to comment and offer suggestions for revision. </a:t>
            </a:r>
          </a:p>
          <a:p>
            <a:pPr>
              <a:buFont typeface="Arial" pitchFamily="34" charset="0"/>
              <a:buChar char="•"/>
              <a:defRPr/>
            </a:pPr>
            <a:endParaRPr lang="en-US" sz="1400" b="1" dirty="0">
              <a:latin typeface="Calibri" pitchFamily="34" charset="0"/>
              <a:cs typeface="+mn-cs"/>
            </a:endParaRPr>
          </a:p>
        </p:txBody>
      </p:sp>
      <p:sp>
        <p:nvSpPr>
          <p:cNvPr id="11268" name="Rectangle 3"/>
          <p:cNvSpPr>
            <a:spLocks noChangeArrowheads="1"/>
          </p:cNvSpPr>
          <p:nvPr/>
        </p:nvSpPr>
        <p:spPr bwMode="auto">
          <a:xfrm>
            <a:off x="4953000" y="145256"/>
            <a:ext cx="3733800" cy="29854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b="1" dirty="0">
                <a:latin typeface="+mn-lt"/>
              </a:rPr>
              <a:t>Parent Compact</a:t>
            </a:r>
          </a:p>
          <a:p>
            <a:pPr algn="ctr" eaLnBrk="1" hangingPunct="1"/>
            <a:endParaRPr lang="en-US" altLang="en-US" sz="1000" dirty="0">
              <a:latin typeface="+mn-lt"/>
            </a:endParaRPr>
          </a:p>
          <a:p>
            <a:pPr algn="just" eaLnBrk="1" hangingPunct="1"/>
            <a:r>
              <a:rPr lang="en-US" altLang="en-US" sz="1600" dirty="0">
                <a:latin typeface="+mn-lt"/>
              </a:rPr>
              <a:t>Each Title I school must develop, with parent input, a school-specific agreement of how the parent, the school staff, and students share the responsibility for improved student achievement.  </a:t>
            </a:r>
          </a:p>
          <a:p>
            <a:pPr algn="just" eaLnBrk="1" hangingPunct="1"/>
            <a:endParaRPr lang="en-US" altLang="en-US" sz="1600" dirty="0">
              <a:latin typeface="+mn-lt"/>
            </a:endParaRPr>
          </a:p>
          <a:p>
            <a:pPr algn="just" eaLnBrk="1" hangingPunct="1"/>
            <a:r>
              <a:rPr lang="en-US" altLang="en-US" sz="1600" dirty="0">
                <a:latin typeface="+mn-lt"/>
              </a:rPr>
              <a:t>This document is meant to formalize a partnership for the school and parents, obtain parent signatures and keep these on file.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2258</TotalTime>
  <Words>1904</Words>
  <Application>Microsoft Office PowerPoint</Application>
  <PresentationFormat>On-screen Show (4:3)</PresentationFormat>
  <Paragraphs>213</Paragraphs>
  <Slides>20</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tbajus</dc:creator>
  <cp:lastModifiedBy>Dukes, Janice</cp:lastModifiedBy>
  <cp:revision>154</cp:revision>
  <dcterms:created xsi:type="dcterms:W3CDTF">2008-07-25T18:23:14Z</dcterms:created>
  <dcterms:modified xsi:type="dcterms:W3CDTF">2019-04-25T03:25:18Z</dcterms:modified>
</cp:coreProperties>
</file>